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Montserrat Medium"/>
      <p:regular r:id="rId45"/>
      <p:bold r:id="rId46"/>
      <p:italic r:id="rId47"/>
      <p:boldItalic r:id="rId48"/>
    </p:embeddedFont>
    <p:embeddedFont>
      <p:font typeface="Montserrat Light"/>
      <p:regular r:id="rId49"/>
      <p:bold r:id="rId50"/>
      <p:italic r:id="rId51"/>
      <p:boldItalic r:id="rId52"/>
    </p:embeddedFont>
    <p:embeddedFont>
      <p:font typeface="Average"/>
      <p:regular r:id="rId53"/>
    </p:embeddedFont>
    <p:embeddedFont>
      <p:font typeface="Oswald"/>
      <p:regular r:id="rId54"/>
      <p:bold r:id="rId55"/>
    </p:embeddedFont>
    <p:embeddedFont>
      <p:font typeface="Archivo Black"/>
      <p:regular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2">
          <p15:clr>
            <a:srgbClr val="747775"/>
          </p15:clr>
        </p15:guide>
        <p15:guide id="2" orient="horz" pos="302">
          <p15:clr>
            <a:srgbClr val="747775"/>
          </p15:clr>
        </p15:guide>
      </p15:sldGuideLst>
    </p:ext>
    <p:ext uri="GoogleSlidesCustomDataVersion2">
      <go:slidesCustomData xmlns:go="http://customooxmlschemas.google.com/" r:id="rId57" roundtripDataSignature="AMtx7mhoHIIrGGkrpS/OIwQCuLNf6/E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"/>
        <p:guide pos="30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MontserratMedium-bold.fntdata"/><Relationship Id="rId45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Medium-boldItalic.fntdata"/><Relationship Id="rId47" Type="http://schemas.openxmlformats.org/officeDocument/2006/relationships/font" Target="fonts/MontserratMedium-italic.fntdata"/><Relationship Id="rId49" Type="http://schemas.openxmlformats.org/officeDocument/2006/relationships/font" Target="fonts/Montserrat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SemiBold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SemiBold-italic.fntdata"/><Relationship Id="rId38" Type="http://schemas.openxmlformats.org/officeDocument/2006/relationships/font" Target="fonts/MontserratSemiBo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Light-italic.fntdata"/><Relationship Id="rId50" Type="http://schemas.openxmlformats.org/officeDocument/2006/relationships/font" Target="fonts/MontserratLight-bold.fntdata"/><Relationship Id="rId53" Type="http://schemas.openxmlformats.org/officeDocument/2006/relationships/font" Target="fonts/Average-regular.fntdata"/><Relationship Id="rId52" Type="http://schemas.openxmlformats.org/officeDocument/2006/relationships/font" Target="fonts/MontserratLight-boldItalic.fntdata"/><Relationship Id="rId11" Type="http://schemas.openxmlformats.org/officeDocument/2006/relationships/slide" Target="slides/slide6.xml"/><Relationship Id="rId55" Type="http://schemas.openxmlformats.org/officeDocument/2006/relationships/font" Target="fonts/Oswald-bold.fntdata"/><Relationship Id="rId10" Type="http://schemas.openxmlformats.org/officeDocument/2006/relationships/slide" Target="slides/slide5.xml"/><Relationship Id="rId54" Type="http://schemas.openxmlformats.org/officeDocument/2006/relationships/font" Target="fonts/Oswald-regular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ArchivoBlack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3bddabc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1e3bddabc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3bddabcf0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1e3bddabc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3bddabcf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1e3bddabcf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3bddabcf0_0_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e3bddabcf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f6f6490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5f6f6490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f6f6490d2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5f6f6490d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f6f6490d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25f6f6490d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f6f6490d2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25f6f6490d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e3bddabcf0_0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e3bddabcf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0e0527dc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c0e0527dc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f8598965d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4f8598965d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faf203eb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5faf203eb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f8598965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24f8598965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70c5c72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70c5c72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f8598965d_0_3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4f8598965d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f8598965d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4f8598965d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Kenen on vastuu?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f8598965d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24f8598965d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f8598965d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24f8598965d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a0333e56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2a0333e56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83c5ab84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283c5ab84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ca29d467f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ca29d467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170c5c72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3170c5c72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0e0527dc7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c0e0527dc7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0e0527dc7_1_10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c0e0527dc7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ce9ab9ce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4ce9ab9ce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ece8bd7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4ece8bd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rgbClr val="FFC95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7978c7bb97_0_7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g27978c7bb97_0_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7978c7bb97_0_75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2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" name="Google Shape;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5"/>
          <p:cNvSpPr txBox="1"/>
          <p:nvPr>
            <p:ph type="title"/>
          </p:nvPr>
        </p:nvSpPr>
        <p:spPr>
          <a:xfrm>
            <a:off x="1961275" y="1986600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EB77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/>
          <p:nvPr>
            <p:ph idx="1" type="subTitle"/>
          </p:nvPr>
        </p:nvSpPr>
        <p:spPr>
          <a:xfrm>
            <a:off x="3740350" y="3338725"/>
            <a:ext cx="431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6"/>
          <p:cNvSpPr txBox="1"/>
          <p:nvPr>
            <p:ph type="ctrTitle"/>
          </p:nvPr>
        </p:nvSpPr>
        <p:spPr>
          <a:xfrm>
            <a:off x="3740353" y="835125"/>
            <a:ext cx="52116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8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2"/>
          <p:cNvSpPr txBox="1"/>
          <p:nvPr>
            <p:ph type="title"/>
          </p:nvPr>
        </p:nvSpPr>
        <p:spPr>
          <a:xfrm>
            <a:off x="311700" y="44502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" type="subTitle"/>
          </p:nvPr>
        </p:nvSpPr>
        <p:spPr>
          <a:xfrm>
            <a:off x="5878675" y="3177375"/>
            <a:ext cx="29535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6" name="Google Shape;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0151" y="1355225"/>
            <a:ext cx="2483324" cy="37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3"/>
          <p:cNvSpPr txBox="1"/>
          <p:nvPr>
            <p:ph type="title"/>
          </p:nvPr>
        </p:nvSpPr>
        <p:spPr>
          <a:xfrm>
            <a:off x="1995650" y="386717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311700" y="1052875"/>
            <a:ext cx="8701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indent="-2857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indent="-2794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800">
                <a:solidFill>
                  <a:srgbClr val="000000"/>
                </a:solidFill>
              </a:defRPr>
            </a:lvl8pPr>
            <a:lvl9pPr indent="-2794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800"/>
              <a:buChar char="■"/>
              <a:defRPr sz="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solidFill>
          <a:srgbClr val="A7519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7978c7bb97_0_5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7978c7bb97_0_5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g27978c7bb97_0_5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g27978c7bb97_0_5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27978c7bb97_0_5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g27978c7bb97_0_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2EB77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b="0" i="0" sz="3000" u="none" cap="none" strike="noStrik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Char char="●"/>
              <a:defRPr b="0" i="0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●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Light"/>
              <a:buChar char="■"/>
              <a:defRPr b="0" i="0" sz="14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3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hyperlink" Target="https://www.syke.fi/fi-FI/Ajankohtaista/Tiedotteet/Suomen_ymparistokeskus_kartoittaa_yritys(61896)" TargetMode="External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"/>
          <p:cNvGrpSpPr/>
          <p:nvPr/>
        </p:nvGrpSpPr>
        <p:grpSpPr>
          <a:xfrm flipH="1">
            <a:off x="-12625" y="2926638"/>
            <a:ext cx="9156603" cy="2216862"/>
            <a:chOff x="-12625" y="2926638"/>
            <a:chExt cx="9156603" cy="2216862"/>
          </a:xfrm>
        </p:grpSpPr>
        <p:sp>
          <p:nvSpPr>
            <p:cNvPr id="96" name="Google Shape;96;p1"/>
            <p:cNvSpPr/>
            <p:nvPr/>
          </p:nvSpPr>
          <p:spPr>
            <a:xfrm rot="10800000">
              <a:off x="4256276" y="2926638"/>
              <a:ext cx="4887702" cy="2216862"/>
            </a:xfrm>
            <a:prstGeom prst="flowChartDocument">
              <a:avLst/>
            </a:prstGeom>
            <a:solidFill>
              <a:srgbClr val="A751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 flipH="1" rot="10800000">
              <a:off x="-12625" y="2926638"/>
              <a:ext cx="4268916" cy="2216862"/>
            </a:xfrm>
            <a:prstGeom prst="flowChartDocument">
              <a:avLst/>
            </a:prstGeom>
            <a:solidFill>
              <a:srgbClr val="A751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" name="Google Shape;98;p1"/>
          <p:cNvSpPr txBox="1"/>
          <p:nvPr>
            <p:ph type="title"/>
          </p:nvPr>
        </p:nvSpPr>
        <p:spPr>
          <a:xfrm>
            <a:off x="577200" y="1440300"/>
            <a:ext cx="71868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VASTUULLISUUS-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" sz="3200">
                <a:solidFill>
                  <a:srgbClr val="000000"/>
                </a:solidFill>
                <a:highlight>
                  <a:schemeClr val="dk1"/>
                </a:highlight>
              </a:rPr>
              <a:t>KOULU</a:t>
            </a:r>
            <a:endParaRPr sz="2600">
              <a:solidFill>
                <a:srgbClr val="000000"/>
              </a:solidFill>
              <a:highlight>
                <a:schemeClr val="dk1"/>
              </a:highlight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184900" y="4989611"/>
            <a:ext cx="6829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225838" y="4700082"/>
            <a:ext cx="3564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50" y="595087"/>
            <a:ext cx="1188699" cy="6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0250" y="1383075"/>
            <a:ext cx="3637774" cy="291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449625" y="3552525"/>
            <a:ext cx="853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3bddabcf0_0_0"/>
          <p:cNvSpPr txBox="1"/>
          <p:nvPr>
            <p:ph type="title"/>
          </p:nvPr>
        </p:nvSpPr>
        <p:spPr>
          <a:xfrm>
            <a:off x="1116650" y="1836975"/>
            <a:ext cx="66999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Kysymys 2: 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Totta vai tarua?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Suurin osa älypuhelimien päästöistä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muodostuu niiden käyttövaiheessa.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3bddabcf0_0_4"/>
          <p:cNvSpPr txBox="1"/>
          <p:nvPr>
            <p:ph type="title"/>
          </p:nvPr>
        </p:nvSpPr>
        <p:spPr>
          <a:xfrm>
            <a:off x="698650" y="445025"/>
            <a:ext cx="813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Tarua</a:t>
            </a:r>
            <a:endParaRPr sz="2600"/>
          </a:p>
        </p:txBody>
      </p:sp>
      <p:sp>
        <p:nvSpPr>
          <p:cNvPr id="206" name="Google Shape;206;g1e3bddabcf0_0_4"/>
          <p:cNvSpPr txBox="1"/>
          <p:nvPr>
            <p:ph idx="1" type="body"/>
          </p:nvPr>
        </p:nvSpPr>
        <p:spPr>
          <a:xfrm>
            <a:off x="698650" y="1052875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Suurin osa päästöistä muodostuu tuotantovaiheessa: puhelimet muodostuu erilaisista metalleista, lasista ja muovista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Ihmisoikeusongelmat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Paras tapa pienentää hiilijalanjälkeä?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3bddabcf0_0_18"/>
          <p:cNvSpPr txBox="1"/>
          <p:nvPr>
            <p:ph type="title"/>
          </p:nvPr>
        </p:nvSpPr>
        <p:spPr>
          <a:xfrm>
            <a:off x="2271300" y="1836975"/>
            <a:ext cx="46014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3: 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tarkoitetaan suunnitellulla vanhenemisella?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e3bddabcf0_0_22"/>
          <p:cNvSpPr txBox="1"/>
          <p:nvPr>
            <p:ph type="title"/>
          </p:nvPr>
        </p:nvSpPr>
        <p:spPr>
          <a:xfrm>
            <a:off x="68580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1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200"/>
              <a:t>Strategiaa, jolla tarkoituksenmukaisesti lyhennetään tuotteiden käyttöikää</a:t>
            </a:r>
            <a:endParaRPr sz="2200"/>
          </a:p>
        </p:txBody>
      </p:sp>
      <p:sp>
        <p:nvSpPr>
          <p:cNvPr id="217" name="Google Shape;217;g1e3bddabcf0_0_22"/>
          <p:cNvSpPr txBox="1"/>
          <p:nvPr>
            <p:ph idx="1" type="body"/>
          </p:nvPr>
        </p:nvSpPr>
        <p:spPr>
          <a:xfrm>
            <a:off x="698650" y="1822000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Tarkoituksena luoda tarve ostaa uusi tuote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Esim. vanhempiin puhelinmalleihin ei tarjota uusia päivityksiä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Psykologinen vanheneminen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f6f6490d2_0_2"/>
          <p:cNvSpPr txBox="1"/>
          <p:nvPr>
            <p:ph type="title"/>
          </p:nvPr>
        </p:nvSpPr>
        <p:spPr>
          <a:xfrm>
            <a:off x="1815450" y="1828000"/>
            <a:ext cx="55131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4: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tarkoitetaan elämiseen riittävillä palkoilla?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f6f6490d2_0_7"/>
          <p:cNvSpPr txBox="1"/>
          <p:nvPr>
            <p:ph type="title"/>
          </p:nvPr>
        </p:nvSpPr>
        <p:spPr>
          <a:xfrm>
            <a:off x="69865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 </a:t>
            </a:r>
            <a:endParaRPr sz="1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Palkkaa, jolla työntekijä ja hänen perheensä voivat saavuttaa kohtuullisen elintason. </a:t>
            </a:r>
            <a:endParaRPr sz="2400"/>
          </a:p>
        </p:txBody>
      </p:sp>
      <p:sp>
        <p:nvSpPr>
          <p:cNvPr id="228" name="Google Shape;228;g25f6f6490d2_0_7"/>
          <p:cNvSpPr txBox="1"/>
          <p:nvPr>
            <p:ph idx="1" type="body"/>
          </p:nvPr>
        </p:nvSpPr>
        <p:spPr>
          <a:xfrm>
            <a:off x="698650" y="1802775"/>
            <a:ext cx="62193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Elämiseen riittävä palkka mahdollistaa: </a:t>
            </a:r>
            <a:endParaRPr sz="1700"/>
          </a:p>
        </p:txBody>
      </p:sp>
      <p:sp>
        <p:nvSpPr>
          <p:cNvPr id="229" name="Google Shape;229;g25f6f6490d2_0_7"/>
          <p:cNvSpPr txBox="1"/>
          <p:nvPr/>
        </p:nvSpPr>
        <p:spPr>
          <a:xfrm>
            <a:off x="698650" y="2201975"/>
            <a:ext cx="4143300" cy="14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ravitsevan ruoan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riittävän asumisen ja vaatetuksen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pääsyn terveydenhuoltoon 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mahdollisuuden koulutukseen 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 Medium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säästöjen kerryttämiseen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g25f6f6490d2_0_7"/>
          <p:cNvSpPr txBox="1"/>
          <p:nvPr>
            <p:ph idx="1" type="body"/>
          </p:nvPr>
        </p:nvSpPr>
        <p:spPr>
          <a:xfrm>
            <a:off x="698650" y="3626700"/>
            <a:ext cx="81675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Oikeus elämiseen riittävään palkkaan on YK:n tunnustama ihmisoikeus! </a:t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f6f6490d2_0_13"/>
          <p:cNvSpPr txBox="1"/>
          <p:nvPr>
            <p:ph type="title"/>
          </p:nvPr>
        </p:nvSpPr>
        <p:spPr>
          <a:xfrm>
            <a:off x="2271300" y="1845925"/>
            <a:ext cx="46014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000000"/>
                </a:highlight>
              </a:rPr>
              <a:t>K</a:t>
            </a:r>
            <a:r>
              <a:rPr lang="en" sz="2600"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ysymys </a:t>
            </a:r>
            <a:r>
              <a:rPr lang="en" sz="2600">
                <a:highlight>
                  <a:srgbClr val="000000"/>
                </a:highlight>
              </a:rPr>
              <a:t>5:</a:t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Mitä tarkoitetaan tehdaslistalla?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f6f6490d2_0_18"/>
          <p:cNvSpPr txBox="1"/>
          <p:nvPr>
            <p:ph type="title"/>
          </p:nvPr>
        </p:nvSpPr>
        <p:spPr>
          <a:xfrm>
            <a:off x="685800" y="480175"/>
            <a:ext cx="82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1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Taulukko, johon on listattu tuotantopaikat, joissa yritys valmistuttaa tuotteitaan</a:t>
            </a:r>
            <a:endParaRPr sz="2400"/>
          </a:p>
        </p:txBody>
      </p:sp>
      <p:sp>
        <p:nvSpPr>
          <p:cNvPr id="241" name="Google Shape;241;g25f6f6490d2_0_18"/>
          <p:cNvSpPr txBox="1"/>
          <p:nvPr>
            <p:ph idx="1" type="body"/>
          </p:nvPr>
        </p:nvSpPr>
        <p:spPr>
          <a:xfrm>
            <a:off x="698650" y="1855250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Yritykset helpommin vastuuseen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Läpinäkyvyys on tärkeä osa vastuullisuutta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idx="1" type="body"/>
          </p:nvPr>
        </p:nvSpPr>
        <p:spPr>
          <a:xfrm>
            <a:off x="698650" y="1152475"/>
            <a:ext cx="7158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Lyhyt parikeskustelu:</a:t>
            </a:r>
            <a:endParaRPr sz="2100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1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Opitko uutta?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oli yllättävintä?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oli jo tuttua?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7" name="Google Shape;247;p11"/>
          <p:cNvSpPr txBox="1"/>
          <p:nvPr>
            <p:ph type="title"/>
          </p:nvPr>
        </p:nvSpPr>
        <p:spPr>
          <a:xfrm>
            <a:off x="698650" y="409800"/>
            <a:ext cx="8133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rgbClr val="FFFFFF"/>
                </a:solidFill>
                <a:highlight>
                  <a:srgbClr val="000000"/>
                </a:highlight>
              </a:rPr>
              <a:t>Tietovisan yhteenveto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endParaRPr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275" y="1314375"/>
            <a:ext cx="3529824" cy="231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bddabcf0_0_39"/>
          <p:cNvSpPr txBox="1"/>
          <p:nvPr>
            <p:ph type="title"/>
          </p:nvPr>
        </p:nvSpPr>
        <p:spPr>
          <a:xfrm>
            <a:off x="659250" y="2078475"/>
            <a:ext cx="78255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solidFill>
                  <a:srgbClr val="000000"/>
                </a:solidFill>
                <a:highlight>
                  <a:schemeClr val="dk1"/>
                </a:highlight>
              </a:rPr>
              <a:t>Tehtävä:</a:t>
            </a:r>
            <a:endParaRPr sz="2500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highlight>
                  <a:srgbClr val="000000"/>
                </a:highlight>
              </a:rPr>
              <a:t>Vastuullisuusselvitys</a:t>
            </a:r>
            <a:r>
              <a:rPr lang="en" sz="3000">
                <a:highlight>
                  <a:srgbClr val="FFFF00"/>
                </a:highlight>
              </a:rPr>
              <a:t> </a:t>
            </a:r>
            <a:endParaRPr sz="30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81D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0e0527dc7_1_0"/>
          <p:cNvSpPr/>
          <p:nvPr/>
        </p:nvSpPr>
        <p:spPr>
          <a:xfrm>
            <a:off x="0" y="3995225"/>
            <a:ext cx="2417400" cy="651600"/>
          </a:xfrm>
          <a:prstGeom prst="homePlate">
            <a:avLst>
              <a:gd fmla="val 41214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c0e0527dc7_1_0"/>
          <p:cNvSpPr txBox="1"/>
          <p:nvPr/>
        </p:nvSpPr>
        <p:spPr>
          <a:xfrm>
            <a:off x="698650" y="409800"/>
            <a:ext cx="58029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Tässä työpajassa: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0" name="Google Shape;110;g2c0e0527dc7_1_0"/>
          <p:cNvSpPr/>
          <p:nvPr/>
        </p:nvSpPr>
        <p:spPr>
          <a:xfrm>
            <a:off x="-20850" y="1833075"/>
            <a:ext cx="1764600" cy="651600"/>
          </a:xfrm>
          <a:prstGeom prst="homePlate">
            <a:avLst>
              <a:gd fmla="val 424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c0e0527dc7_1_0"/>
          <p:cNvSpPr/>
          <p:nvPr/>
        </p:nvSpPr>
        <p:spPr>
          <a:xfrm>
            <a:off x="0" y="2553775"/>
            <a:ext cx="1959600" cy="651600"/>
          </a:xfrm>
          <a:prstGeom prst="homePlate">
            <a:avLst>
              <a:gd fmla="val 4403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c0e0527dc7_1_0"/>
          <p:cNvSpPr txBox="1"/>
          <p:nvPr/>
        </p:nvSpPr>
        <p:spPr>
          <a:xfrm>
            <a:off x="1852525" y="1782875"/>
            <a:ext cx="43398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Lyhyt historiakatsaus kuluttamiseen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3" name="Google Shape;113;g2c0e0527dc7_1_0"/>
          <p:cNvSpPr txBox="1"/>
          <p:nvPr/>
        </p:nvSpPr>
        <p:spPr>
          <a:xfrm>
            <a:off x="2081125" y="2570125"/>
            <a:ext cx="40839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Globaalit tuotantoketjut: tietovisa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4" name="Google Shape;114;g2c0e0527dc7_1_0"/>
          <p:cNvSpPr/>
          <p:nvPr/>
        </p:nvSpPr>
        <p:spPr>
          <a:xfrm>
            <a:off x="0" y="3274500"/>
            <a:ext cx="2188500" cy="651600"/>
          </a:xfrm>
          <a:prstGeom prst="homePlate">
            <a:avLst>
              <a:gd fmla="val 37638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c0e0527dc7_1_0"/>
          <p:cNvSpPr txBox="1"/>
          <p:nvPr/>
        </p:nvSpPr>
        <p:spPr>
          <a:xfrm>
            <a:off x="2405125" y="3956525"/>
            <a:ext cx="4638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Yritysvastuu, kestävä kuluttaminen &amp; aktiivinen kansalaisuus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6" name="Google Shape;116;g2c0e0527dc7_1_0"/>
          <p:cNvSpPr txBox="1"/>
          <p:nvPr/>
        </p:nvSpPr>
        <p:spPr>
          <a:xfrm>
            <a:off x="2264575" y="3370875"/>
            <a:ext cx="40839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Tehtävä: </a:t>
            </a: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Vastuullisuusselvitys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7" name="Google Shape;117;g2c0e0527dc7_1_0"/>
          <p:cNvSpPr txBox="1"/>
          <p:nvPr/>
        </p:nvSpPr>
        <p:spPr>
          <a:xfrm>
            <a:off x="698575" y="11475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8" name="Google Shape;118;g2c0e0527dc7_1_0"/>
          <p:cNvSpPr txBox="1"/>
          <p:nvPr/>
        </p:nvSpPr>
        <p:spPr>
          <a:xfrm>
            <a:off x="1003450" y="187212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1.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19" name="Google Shape;119;g2c0e0527dc7_1_0"/>
          <p:cNvSpPr txBox="1"/>
          <p:nvPr/>
        </p:nvSpPr>
        <p:spPr>
          <a:xfrm>
            <a:off x="1231975" y="25966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2.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0" name="Google Shape;120;g2c0e0527dc7_1_0"/>
          <p:cNvSpPr txBox="1"/>
          <p:nvPr/>
        </p:nvSpPr>
        <p:spPr>
          <a:xfrm>
            <a:off x="1460575" y="332122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3.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1" name="Google Shape;121;g2c0e0527dc7_1_0"/>
          <p:cNvSpPr txBox="1"/>
          <p:nvPr/>
        </p:nvSpPr>
        <p:spPr>
          <a:xfrm>
            <a:off x="1689175" y="4045772"/>
            <a:ext cx="7278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A7519F"/>
                </a:solidFill>
                <a:latin typeface="Archivo Black"/>
                <a:ea typeface="Archivo Black"/>
                <a:cs typeface="Archivo Black"/>
                <a:sym typeface="Archivo Black"/>
              </a:rPr>
              <a:t>4.</a:t>
            </a:r>
            <a:endParaRPr b="0" i="0" sz="2500" u="none" cap="none" strike="noStrike">
              <a:solidFill>
                <a:srgbClr val="A7519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4f8598965d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0073">
            <a:off x="5852106" y="2053660"/>
            <a:ext cx="2246764" cy="201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4f8598965d_0_246"/>
          <p:cNvSpPr txBox="1"/>
          <p:nvPr/>
        </p:nvSpPr>
        <p:spPr>
          <a:xfrm rot="400234">
            <a:off x="5947162" y="2372514"/>
            <a:ext cx="2097096" cy="12468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Huom!</a:t>
            </a:r>
            <a:endParaRPr b="0" i="0" sz="17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Myös se on vastaus, ettei tietoa löytynyt</a:t>
            </a:r>
            <a:r>
              <a:rPr lang="en" sz="1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  <a:endParaRPr b="0" i="0" sz="1700" u="none" cap="none" strike="noStrik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0" name="Google Shape;260;g24f8598965d_0_246"/>
          <p:cNvSpPr txBox="1"/>
          <p:nvPr/>
        </p:nvSpPr>
        <p:spPr>
          <a:xfrm>
            <a:off x="698650" y="409800"/>
            <a:ext cx="756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Vastuullisuusselvitys</a:t>
            </a:r>
            <a:r>
              <a:rPr b="0" i="0" lang="en" sz="2600" u="none" cap="none" strike="noStrike">
                <a:solidFill>
                  <a:srgbClr val="181818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endParaRPr b="0" i="0" sz="2600" u="none" cap="none" strike="noStrike">
              <a:solidFill>
                <a:srgbClr val="181818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61" name="Google Shape;261;g24f8598965d_0_246"/>
          <p:cNvSpPr txBox="1"/>
          <p:nvPr/>
        </p:nvSpPr>
        <p:spPr>
          <a:xfrm>
            <a:off x="698650" y="1181775"/>
            <a:ext cx="49983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Valitse yksi vaatebrändi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jota haluat tarkastella.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Etsi vastaukset kysymyksiin</a:t>
            </a: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joko suoraan yrityksen verkkosivuilta tai Googlen avulla. 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chivo Black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Kun olet löytänyt vastauksen, </a:t>
            </a: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kirjoita se vastauskenttään. 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2" name="Google Shape;262;g24f8598965d_0_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06248">
            <a:off x="205225" y="3652650"/>
            <a:ext cx="2693599" cy="16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4f8598965d_0_2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4975" y="128250"/>
            <a:ext cx="2034424" cy="19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4f8598965d_0_2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44300">
            <a:off x="3582950" y="3351416"/>
            <a:ext cx="1582450" cy="10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faf203eb5_0_29"/>
          <p:cNvSpPr txBox="1"/>
          <p:nvPr/>
        </p:nvSpPr>
        <p:spPr>
          <a:xfrm>
            <a:off x="698650" y="409800"/>
            <a:ext cx="757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Vastuullisuusselvitys</a:t>
            </a:r>
            <a:r>
              <a:rPr b="0" i="0" lang="en" sz="2600" u="none" cap="none" strike="noStrik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  </a:t>
            </a:r>
            <a:endParaRPr b="0" i="0" sz="2600" u="none" cap="none" strike="noStrik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70" name="Google Shape;270;g25faf203eb5_0_29"/>
          <p:cNvSpPr txBox="1"/>
          <p:nvPr/>
        </p:nvSpPr>
        <p:spPr>
          <a:xfrm>
            <a:off x="668375" y="1107850"/>
            <a:ext cx="5450100" cy="4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chivo Black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Ilmasto: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Millä san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oilla yritys kertoo sen aiheuttamien päästöjen määrästä? Kopioi yrityksen kertoma tieto vastaukseen (max. 4 lausetta).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chivo Black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Ympäristö: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Millä sanoin yritys kertoo käyttämiensä materiaalien ympäristöystävällisyydestä? 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chivo Black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Ihmisoikeudet: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Onko yritys sitoutunut elämiseen riittävien palkkojen edistämiseen sen tuotantoketjussa? Kopio yrityksen kertoma tieto vastaukseen.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chivo Black"/>
              <a:buAutoNum type="arabicPeriod"/>
            </a:pPr>
            <a:r>
              <a:rPr b="0" i="0" lang="en" sz="15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Läpinäkyvyys: </a:t>
            </a:r>
            <a:r>
              <a:rPr b="0" i="0" lang="en" sz="15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Missä yrityksen tuotteet on valmistettu? Kopio yrityksen kertoma tieto vastaukseen.</a:t>
            </a:r>
            <a:endParaRPr b="0" i="0" sz="15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1" name="Google Shape;271;g25faf203eb5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8076" y="1429602"/>
            <a:ext cx="2151800" cy="16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25faf203eb5_0_29"/>
          <p:cNvPicPr preferRelativeResize="0"/>
          <p:nvPr/>
        </p:nvPicPr>
        <p:blipFill rotWithShape="1">
          <a:blip r:embed="rId4">
            <a:alphaModFix/>
          </a:blip>
          <a:srcRect b="0" l="12450" r="12457" t="0"/>
          <a:stretch/>
        </p:blipFill>
        <p:spPr>
          <a:xfrm>
            <a:off x="6394971" y="1551588"/>
            <a:ext cx="1883400" cy="18057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CC9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f8598965d_0_165"/>
          <p:cNvSpPr txBox="1"/>
          <p:nvPr/>
        </p:nvSpPr>
        <p:spPr>
          <a:xfrm>
            <a:off x="698650" y="409800"/>
            <a:ext cx="782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Mistä / miten etsiä? </a:t>
            </a:r>
            <a:endParaRPr b="0" i="0" sz="26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78" name="Google Shape;278;g24f8598965d_0_165"/>
          <p:cNvSpPr txBox="1"/>
          <p:nvPr/>
        </p:nvSpPr>
        <p:spPr>
          <a:xfrm>
            <a:off x="698650" y="1072675"/>
            <a:ext cx="80619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Brändin tai yrityksen verkkosivut: 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→ Vastuullisuus / Sustainability (ylävalikossa tai aivan sivujen alaosassa)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Googlaamalla brändin nimi +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sustainability / vastuullisuus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sustainability report / vastuullisuusraportti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emissions  / päästöt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carbon footprint / hiilijalanjälki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supplier list (tehdaslista)</a:t>
            </a:r>
            <a:endParaRPr b="0" i="0" sz="16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materials / raw materials / materiaalit / raaka-aineet</a:t>
            </a:r>
            <a:endParaRPr b="0" i="0" sz="1600" u="none" cap="none" strike="noStrik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9" name="Google Shape;279;g24f8598965d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352258">
            <a:off x="6924480" y="56248"/>
            <a:ext cx="1668710" cy="161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4f8598965d_0_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75868">
            <a:off x="8153575" y="26419"/>
            <a:ext cx="658300" cy="135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4f8598965d_0_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94698">
            <a:off x="6243476" y="2022475"/>
            <a:ext cx="2410274" cy="16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70c5c72ca_0_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Miltä tehtävää tuntui tehdä?</a:t>
            </a:r>
            <a:endParaRPr sz="17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Oliko tietoa helppo löytää?</a:t>
            </a:r>
            <a:endParaRPr sz="17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Montserrat SemiBold"/>
              <a:buChar char="●"/>
            </a:pPr>
            <a:r>
              <a:rPr lang="en" sz="17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Kertoivatko yritykset selkeästi vastuullisuudesta?</a:t>
            </a:r>
            <a:endParaRPr sz="1700"/>
          </a:p>
        </p:txBody>
      </p:sp>
      <p:sp>
        <p:nvSpPr>
          <p:cNvPr id="287" name="Google Shape;287;g3170c5c72ca_0_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highlight>
                  <a:srgbClr val="181818"/>
                </a:highlight>
              </a:rPr>
              <a:t>Tehtävän purku:</a:t>
            </a:r>
            <a:endParaRPr sz="3600">
              <a:highlight>
                <a:srgbClr val="181818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f8598965d_0_328"/>
          <p:cNvSpPr txBox="1"/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>
                <a:highlight>
                  <a:srgbClr val="000000"/>
                </a:highlight>
              </a:rPr>
              <a:t>Yritysvastuu, </a:t>
            </a:r>
            <a:endParaRPr sz="34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>
                <a:highlight>
                  <a:srgbClr val="000000"/>
                </a:highlight>
              </a:rPr>
              <a:t>kestävä kuluttaminen &amp;</a:t>
            </a:r>
            <a:endParaRPr sz="3400">
              <a:highlight>
                <a:srgbClr val="000000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400">
                <a:highlight>
                  <a:srgbClr val="000000"/>
                </a:highlight>
              </a:rPr>
              <a:t>aktiivinen kansalaisuus</a:t>
            </a:r>
            <a:endParaRPr sz="340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816D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f8598965d_0_332"/>
          <p:cNvSpPr/>
          <p:nvPr/>
        </p:nvSpPr>
        <p:spPr>
          <a:xfrm>
            <a:off x="4205325" y="2950074"/>
            <a:ext cx="2113800" cy="1971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2EB7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4f8598965d_0_332"/>
          <p:cNvSpPr/>
          <p:nvPr/>
        </p:nvSpPr>
        <p:spPr>
          <a:xfrm>
            <a:off x="6254000" y="800075"/>
            <a:ext cx="2113800" cy="19713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3854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4f8598965d_0_332"/>
          <p:cNvSpPr/>
          <p:nvPr/>
        </p:nvSpPr>
        <p:spPr>
          <a:xfrm>
            <a:off x="2086550" y="1213800"/>
            <a:ext cx="1608900" cy="1608900"/>
          </a:xfrm>
          <a:prstGeom prst="ellipse">
            <a:avLst/>
          </a:prstGeom>
          <a:solidFill>
            <a:schemeClr val="dk1"/>
          </a:solidFill>
          <a:ln cap="flat" cmpd="sng" w="38100">
            <a:solidFill>
              <a:srgbClr val="FFC9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4f8598965d_0_332"/>
          <p:cNvSpPr txBox="1"/>
          <p:nvPr/>
        </p:nvSpPr>
        <p:spPr>
          <a:xfrm>
            <a:off x="1675850" y="1733550"/>
            <a:ext cx="243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Yksilö</a:t>
            </a:r>
            <a:endParaRPr b="0" i="0" sz="2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01" name="Google Shape;301;g24f8598965d_0_332"/>
          <p:cNvSpPr txBox="1"/>
          <p:nvPr/>
        </p:nvSpPr>
        <p:spPr>
          <a:xfrm>
            <a:off x="5921900" y="1501025"/>
            <a:ext cx="277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Yritykset</a:t>
            </a:r>
            <a:endParaRPr b="0" i="0" sz="2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02" name="Google Shape;302;g24f8598965d_0_332"/>
          <p:cNvSpPr txBox="1"/>
          <p:nvPr/>
        </p:nvSpPr>
        <p:spPr>
          <a:xfrm>
            <a:off x="3711850" y="3674125"/>
            <a:ext cx="310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Sääntely</a:t>
            </a:r>
            <a:endParaRPr b="0" i="0" sz="2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03" name="Google Shape;303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654561">
            <a:off x="2953159" y="2853094"/>
            <a:ext cx="1406106" cy="38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65562">
            <a:off x="5927073" y="3075101"/>
            <a:ext cx="1280929" cy="3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4f8598965d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4261">
            <a:off x="4056679" y="1368470"/>
            <a:ext cx="1966793" cy="49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24f8598965d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3625" y="3281975"/>
            <a:ext cx="662325" cy="9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4f8598965d_0_332"/>
          <p:cNvSpPr txBox="1"/>
          <p:nvPr/>
        </p:nvSpPr>
        <p:spPr>
          <a:xfrm>
            <a:off x="698650" y="409800"/>
            <a:ext cx="75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Kenen vastuulla muutos?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08" name="Google Shape;308;g24f8598965d_0_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800" y="3581725"/>
            <a:ext cx="1520400" cy="13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4f8598965d_0_3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0750" y="1733561"/>
            <a:ext cx="1084800" cy="144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816D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f8598965d_0_514"/>
          <p:cNvSpPr/>
          <p:nvPr/>
        </p:nvSpPr>
        <p:spPr>
          <a:xfrm rot="-2342232">
            <a:off x="1953440" y="2724461"/>
            <a:ext cx="556537" cy="541641"/>
          </a:xfrm>
          <a:custGeom>
            <a:rect b="b" l="l" r="r" t="t"/>
            <a:pathLst>
              <a:path extrusionOk="0" h="38150" w="34645">
                <a:moveTo>
                  <a:pt x="29135" y="3509"/>
                </a:moveTo>
                <a:cubicBezTo>
                  <a:pt x="23766" y="-3653"/>
                  <a:pt x="7716" y="1356"/>
                  <a:pt x="2818" y="8848"/>
                </a:cubicBezTo>
                <a:cubicBezTo>
                  <a:pt x="-2077" y="16336"/>
                  <a:pt x="-497" y="30496"/>
                  <a:pt x="7014" y="35356"/>
                </a:cubicBezTo>
                <a:cubicBezTo>
                  <a:pt x="13551" y="39586"/>
                  <a:pt x="25069" y="39045"/>
                  <a:pt x="30279" y="33258"/>
                </a:cubicBezTo>
                <a:cubicBezTo>
                  <a:pt x="36156" y="26730"/>
                  <a:pt x="35538" y="14799"/>
                  <a:pt x="31614" y="6941"/>
                </a:cubicBez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24f8598965d_0_514"/>
          <p:cNvSpPr/>
          <p:nvPr/>
        </p:nvSpPr>
        <p:spPr>
          <a:xfrm>
            <a:off x="5011673" y="725300"/>
            <a:ext cx="2473826" cy="2407551"/>
          </a:xfrm>
          <a:custGeom>
            <a:rect b="b" l="l" r="r" t="t"/>
            <a:pathLst>
              <a:path extrusionOk="0" h="38150" w="34645">
                <a:moveTo>
                  <a:pt x="29135" y="3509"/>
                </a:moveTo>
                <a:cubicBezTo>
                  <a:pt x="23766" y="-3653"/>
                  <a:pt x="7716" y="1356"/>
                  <a:pt x="2818" y="8848"/>
                </a:cubicBezTo>
                <a:cubicBezTo>
                  <a:pt x="-2077" y="16336"/>
                  <a:pt x="-497" y="30496"/>
                  <a:pt x="7014" y="35356"/>
                </a:cubicBezTo>
                <a:cubicBezTo>
                  <a:pt x="13551" y="39586"/>
                  <a:pt x="25069" y="39045"/>
                  <a:pt x="30279" y="33258"/>
                </a:cubicBezTo>
                <a:cubicBezTo>
                  <a:pt x="36156" y="26730"/>
                  <a:pt x="35538" y="14799"/>
                  <a:pt x="31614" y="6941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24f8598965d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8">
            <a:off x="5036974" y="633629"/>
            <a:ext cx="2614798" cy="252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4f8598965d_0_514"/>
          <p:cNvSpPr/>
          <p:nvPr/>
        </p:nvSpPr>
        <p:spPr>
          <a:xfrm>
            <a:off x="1943850" y="2747475"/>
            <a:ext cx="531000" cy="495600"/>
          </a:xfrm>
          <a:prstGeom prst="ellipse">
            <a:avLst/>
          </a:prstGeom>
          <a:solidFill>
            <a:srgbClr val="A75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f8598965d_0_514"/>
          <p:cNvSpPr txBox="1"/>
          <p:nvPr/>
        </p:nvSpPr>
        <p:spPr>
          <a:xfrm>
            <a:off x="1253100" y="3319273"/>
            <a:ext cx="19125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Kuluttaminen</a:t>
            </a:r>
            <a:endParaRPr b="0" i="0" sz="1800" u="none" cap="none" strike="noStrik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19" name="Google Shape;319;g24f8598965d_0_514"/>
          <p:cNvSpPr/>
          <p:nvPr/>
        </p:nvSpPr>
        <p:spPr>
          <a:xfrm>
            <a:off x="5076700" y="659050"/>
            <a:ext cx="2473800" cy="2473800"/>
          </a:xfrm>
          <a:prstGeom prst="ellipse">
            <a:avLst/>
          </a:prstGeom>
          <a:solidFill>
            <a:srgbClr val="A751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4f8598965d_0_514"/>
          <p:cNvSpPr txBox="1"/>
          <p:nvPr/>
        </p:nvSpPr>
        <p:spPr>
          <a:xfrm>
            <a:off x="3902800" y="3234075"/>
            <a:ext cx="48216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Kansalaisaktivismi</a:t>
            </a:r>
            <a:endParaRPr b="0" i="0" sz="3400" u="none" cap="none" strike="noStrik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1" name="Google Shape;321;g24f8598965d_0_514"/>
          <p:cNvSpPr txBox="1"/>
          <p:nvPr/>
        </p:nvSpPr>
        <p:spPr>
          <a:xfrm>
            <a:off x="698650" y="409800"/>
            <a:ext cx="3763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voin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vaikuttaa?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22" name="Google Shape;322;g24f8598965d_0_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062">
            <a:off x="1936381" y="2731703"/>
            <a:ext cx="545937" cy="52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D87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f8598965d_0_598"/>
          <p:cNvSpPr txBox="1"/>
          <p:nvPr/>
        </p:nvSpPr>
        <p:spPr>
          <a:xfrm>
            <a:off x="685800" y="409800"/>
            <a:ext cx="7074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Mitä kansalaisaktivismi on?</a:t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28" name="Google Shape;328;g24f8598965d_0_598"/>
          <p:cNvSpPr txBox="1"/>
          <p:nvPr/>
        </p:nvSpPr>
        <p:spPr>
          <a:xfrm>
            <a:off x="698650" y="1400775"/>
            <a:ext cx="46374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Kasvata tietoa: lue kirjoja, kuuntele podcasteja ym.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Päivitä some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Jaa ajatuksia!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Murra normeja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Kiritä yrityksiä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chivo Black"/>
              <a:buAutoNum type="arabicPeriod"/>
            </a:pPr>
            <a:r>
              <a:rPr b="0" i="0" lang="en" sz="18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Muista levätä!</a:t>
            </a:r>
            <a:endParaRPr b="0" i="0" sz="18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29" name="Google Shape;329;g24f8598965d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18348">
            <a:off x="6419225" y="153276"/>
            <a:ext cx="2828900" cy="228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4f8598965d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4861">
            <a:off x="5618225" y="2091075"/>
            <a:ext cx="1045665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24f8598965d_0_5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7700" y="3386026"/>
            <a:ext cx="1380550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9D87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a0333e562a_0_0"/>
          <p:cNvSpPr txBox="1"/>
          <p:nvPr/>
        </p:nvSpPr>
        <p:spPr>
          <a:xfrm>
            <a:off x="685800" y="409800"/>
            <a:ext cx="70746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37" name="Google Shape;337;g2a0333e562a_0_0"/>
          <p:cNvSpPr txBox="1"/>
          <p:nvPr/>
        </p:nvSpPr>
        <p:spPr>
          <a:xfrm>
            <a:off x="1065100" y="1000125"/>
            <a:ext cx="39606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33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Minkä konkreettisen vaikuttamisteon </a:t>
            </a:r>
            <a:r>
              <a:rPr lang="en" sz="3300">
                <a:latin typeface="Archivo Black"/>
                <a:ea typeface="Archivo Black"/>
                <a:cs typeface="Archivo Black"/>
                <a:sym typeface="Archivo Black"/>
              </a:rPr>
              <a:t>voit</a:t>
            </a:r>
            <a:r>
              <a:rPr b="0" i="0" lang="en" sz="33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 tehdä seuraavaksi?</a:t>
            </a:r>
            <a:endParaRPr b="0" i="0" sz="33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338" name="Google Shape;338;g2a0333e562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18348">
            <a:off x="6419225" y="153276"/>
            <a:ext cx="2828900" cy="22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2a0333e562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4861">
            <a:off x="5618225" y="2091075"/>
            <a:ext cx="1045665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2a0333e562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7700" y="3386026"/>
            <a:ext cx="1380550" cy="1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3c5ab84cd_0_0"/>
          <p:cNvSpPr txBox="1"/>
          <p:nvPr>
            <p:ph type="title"/>
          </p:nvPr>
        </p:nvSpPr>
        <p:spPr>
          <a:xfrm>
            <a:off x="2320850" y="1845925"/>
            <a:ext cx="46506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Juttele kaverin kanssa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Opitko uutta?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oli yllättävintä? </a:t>
            </a:r>
            <a:endParaRPr sz="18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AutoNum type="arabicPeriod"/>
            </a:pPr>
            <a:r>
              <a:rPr lang="en" sz="1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Mikä oli jo tuttua?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3">
            <a:off x="6513516" y="942922"/>
            <a:ext cx="2942319" cy="284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217" y="938089"/>
            <a:ext cx="3148916" cy="297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33514">
            <a:off x="6240131" y="836842"/>
            <a:ext cx="1796269" cy="14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>
            <p:ph type="title"/>
          </p:nvPr>
        </p:nvSpPr>
        <p:spPr>
          <a:xfrm>
            <a:off x="698650" y="905550"/>
            <a:ext cx="5688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Vastuullisuus?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pic>
        <p:nvPicPr>
          <p:cNvPr id="130" name="Google Shape;130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8181" y="440087"/>
            <a:ext cx="1339726" cy="140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350157">
            <a:off x="7073384" y="1033406"/>
            <a:ext cx="2040103" cy="27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66524">
            <a:off x="6412657" y="2237233"/>
            <a:ext cx="1838989" cy="134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7529" y="2342343"/>
            <a:ext cx="806481" cy="11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7128" y="3288473"/>
            <a:ext cx="1462017" cy="18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a29d467fe_1_0"/>
          <p:cNvSpPr txBox="1"/>
          <p:nvPr>
            <p:ph type="title"/>
          </p:nvPr>
        </p:nvSpPr>
        <p:spPr>
          <a:xfrm>
            <a:off x="2486375" y="1810075"/>
            <a:ext cx="43686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Mikä fiilis?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Opin uutta työpajan aikana.</a:t>
            </a:r>
            <a:endParaRPr sz="2800"/>
          </a:p>
          <a:p>
            <a:pPr indent="45720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👍</a:t>
            </a:r>
            <a:r>
              <a:rPr lang="en" sz="1800">
                <a:solidFill>
                  <a:srgbClr val="000000"/>
                </a:solidFill>
              </a:rPr>
              <a:t>KYLLÄ			</a:t>
            </a:r>
            <a:r>
              <a:rPr lang="en"/>
              <a:t>👎</a:t>
            </a:r>
            <a:r>
              <a:rPr lang="en" sz="1800">
                <a:solidFill>
                  <a:srgbClr val="000000"/>
                </a:solidFill>
              </a:rPr>
              <a:t>EI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170c5c72ca_0_0"/>
          <p:cNvSpPr txBox="1"/>
          <p:nvPr>
            <p:ph type="title"/>
          </p:nvPr>
        </p:nvSpPr>
        <p:spPr>
          <a:xfrm>
            <a:off x="2087875" y="1810075"/>
            <a:ext cx="51972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Mikä fiilis?</a:t>
            </a:r>
            <a:endParaRPr sz="28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>
                <a:highlight>
                  <a:srgbClr val="181818"/>
                </a:highlight>
              </a:rPr>
              <a:t>Ymmärrän paremmin, miten voin itse vaikuttaa.</a:t>
            </a:r>
            <a:endParaRPr sz="3400"/>
          </a:p>
          <a:p>
            <a:pPr indent="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👍</a:t>
            </a:r>
            <a:r>
              <a:rPr lang="en" sz="1800">
                <a:solidFill>
                  <a:srgbClr val="000000"/>
                </a:solidFill>
              </a:rPr>
              <a:t>KYLLÄ			</a:t>
            </a:r>
            <a:r>
              <a:rPr lang="en"/>
              <a:t>👎</a:t>
            </a:r>
            <a:r>
              <a:rPr lang="en" sz="1800">
                <a:solidFill>
                  <a:srgbClr val="000000"/>
                </a:solidFill>
              </a:rPr>
              <a:t>EI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2c0e0527dc7_1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941" y="445887"/>
            <a:ext cx="6469719" cy="36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c0e0527dc7_1_103"/>
          <p:cNvSpPr txBox="1"/>
          <p:nvPr/>
        </p:nvSpPr>
        <p:spPr>
          <a:xfrm>
            <a:off x="3756750" y="4375505"/>
            <a:ext cx="163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Kuva: </a:t>
            </a:r>
            <a:r>
              <a:rPr b="0" i="0" lang="en" sz="1400" u="sng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Syke</a:t>
            </a:r>
            <a:r>
              <a:rPr b="0" i="0" lang="en" sz="1400" u="none" cap="none" strike="noStrike">
                <a:solidFill>
                  <a:srgbClr val="18181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7519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2c0e0527dc7_1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826133">
            <a:off x="6513517" y="942921"/>
            <a:ext cx="2942319" cy="28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c0e0527dc7_1_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0217" y="938089"/>
            <a:ext cx="3148916" cy="297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c0e0527dc7_1_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33514">
            <a:off x="6240131" y="836842"/>
            <a:ext cx="1796269" cy="1453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c0e0527dc7_1_109"/>
          <p:cNvSpPr txBox="1"/>
          <p:nvPr>
            <p:ph type="title"/>
          </p:nvPr>
        </p:nvSpPr>
        <p:spPr>
          <a:xfrm>
            <a:off x="698650" y="905550"/>
            <a:ext cx="5688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800">
                <a:solidFill>
                  <a:schemeClr val="dk1"/>
                </a:solidFill>
                <a:highlight>
                  <a:srgbClr val="000000"/>
                </a:highlight>
              </a:rPr>
              <a:t>Vastuullisuus!</a:t>
            </a:r>
            <a:endParaRPr sz="3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pic>
        <p:nvPicPr>
          <p:cNvPr id="149" name="Google Shape;149;g2c0e0527dc7_1_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8181" y="440087"/>
            <a:ext cx="1339726" cy="140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c0e0527dc7_1_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6350157">
            <a:off x="7073384" y="1033405"/>
            <a:ext cx="2040103" cy="278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c0e0527dc7_1_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966524">
            <a:off x="6412657" y="2237233"/>
            <a:ext cx="1838989" cy="134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c0e0527dc7_1_10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7529" y="2342343"/>
            <a:ext cx="806481" cy="113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c0e0527dc7_1_10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7128" y="3288473"/>
            <a:ext cx="1462017" cy="185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/>
          <p:nvPr/>
        </p:nvSpPr>
        <p:spPr>
          <a:xfrm>
            <a:off x="982575" y="512500"/>
            <a:ext cx="7457593" cy="3187871"/>
          </a:xfrm>
          <a:custGeom>
            <a:rect b="b" l="l" r="r" t="t"/>
            <a:pathLst>
              <a:path extrusionOk="0" h="114046" w="289054">
                <a:moveTo>
                  <a:pt x="0" y="114046"/>
                </a:moveTo>
                <a:cubicBezTo>
                  <a:pt x="8585" y="113784"/>
                  <a:pt x="29955" y="114197"/>
                  <a:pt x="51512" y="112472"/>
                </a:cubicBezTo>
                <a:cubicBezTo>
                  <a:pt x="73069" y="110748"/>
                  <a:pt x="106924" y="107261"/>
                  <a:pt x="129343" y="103699"/>
                </a:cubicBezTo>
                <a:cubicBezTo>
                  <a:pt x="151763" y="100137"/>
                  <a:pt x="167246" y="97176"/>
                  <a:pt x="186029" y="91102"/>
                </a:cubicBezTo>
                <a:cubicBezTo>
                  <a:pt x="204812" y="85029"/>
                  <a:pt x="224869" y="82442"/>
                  <a:pt x="242040" y="67258"/>
                </a:cubicBezTo>
                <a:cubicBezTo>
                  <a:pt x="259211" y="52074"/>
                  <a:pt x="281218" y="11210"/>
                  <a:pt x="289054" y="0"/>
                </a:cubicBezTo>
              </a:path>
            </a:pathLst>
          </a:custGeom>
          <a:noFill/>
          <a:ln cap="flat" cmpd="sng" w="38100">
            <a:solidFill>
              <a:srgbClr val="A751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>
            <p:ph idx="4294967295" type="title"/>
          </p:nvPr>
        </p:nvSpPr>
        <p:spPr>
          <a:xfrm>
            <a:off x="700975" y="409800"/>
            <a:ext cx="8131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rgbClr val="000000"/>
                </a:solidFill>
              </a:rPr>
              <a:t>Lyhyt historiakatsaus: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</a:rPr>
              <a:t>Kuluttaminen 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</a:rPr>
              <a:t>Suomess</a:t>
            </a:r>
            <a:r>
              <a:rPr lang="en" sz="2800">
                <a:solidFill>
                  <a:schemeClr val="dk1"/>
                </a:solidFill>
                <a:highlight>
                  <a:srgbClr val="000000"/>
                </a:highlight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634025" y="2872925"/>
            <a:ext cx="14904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Maatalous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Omavaraisuus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818750" y="2310425"/>
            <a:ext cx="55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3204050" y="2367775"/>
            <a:ext cx="19542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Elintaso nousee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Kohtuullisuus, säästäväisyys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5134075" y="2367775"/>
            <a:ext cx="14262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Kiihtyvä kuluttaminen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6560270" y="512497"/>
            <a:ext cx="15774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Ultrapikamuoti 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Somen nousu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5910553" y="1698950"/>
            <a:ext cx="17547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Pikamuoti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Verkkokauppa</a:t>
            </a:r>
            <a:endParaRPr b="0"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927250" y="3608300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4011400" y="3376570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7072850" y="2386625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8151400" y="817681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5867675" y="2920815"/>
            <a:ext cx="157500" cy="157500"/>
          </a:xfrm>
          <a:prstGeom prst="ellipse">
            <a:avLst/>
          </a:prstGeom>
          <a:solidFill>
            <a:srgbClr val="2EB7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700975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1900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379930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1950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562965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1980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6839450" y="370785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2000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7954050" y="3708000"/>
            <a:ext cx="6693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2020 </a:t>
            </a:r>
            <a:endParaRPr b="0" i="0" sz="1200" u="none" cap="none" strike="noStrike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cxnSp>
        <p:nvCxnSpPr>
          <p:cNvPr id="176" name="Google Shape;176;p2"/>
          <p:cNvCxnSpPr>
            <a:stCxn id="174" idx="0"/>
            <a:endCxn id="168" idx="4"/>
          </p:cNvCxnSpPr>
          <p:nvPr/>
        </p:nvCxnSpPr>
        <p:spPr>
          <a:xfrm rot="10800000">
            <a:off x="7151600" y="2544150"/>
            <a:ext cx="22500" cy="11637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7" name="Google Shape;177;p2"/>
          <p:cNvCxnSpPr>
            <a:endCxn id="169" idx="4"/>
          </p:cNvCxnSpPr>
          <p:nvPr/>
        </p:nvCxnSpPr>
        <p:spPr>
          <a:xfrm rot="10800000">
            <a:off x="8230150" y="975181"/>
            <a:ext cx="0" cy="26712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8" name="Google Shape;178;p2"/>
          <p:cNvCxnSpPr>
            <a:endCxn id="170" idx="4"/>
          </p:cNvCxnSpPr>
          <p:nvPr/>
        </p:nvCxnSpPr>
        <p:spPr>
          <a:xfrm flipH="1" rot="10800000">
            <a:off x="5943125" y="3078315"/>
            <a:ext cx="3300" cy="6108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9" name="Google Shape;179;p2"/>
          <p:cNvCxnSpPr/>
          <p:nvPr/>
        </p:nvCxnSpPr>
        <p:spPr>
          <a:xfrm flipH="1">
            <a:off x="4088350" y="3580194"/>
            <a:ext cx="1500" cy="114600"/>
          </a:xfrm>
          <a:prstGeom prst="straightConnector1">
            <a:avLst/>
          </a:prstGeom>
          <a:noFill/>
          <a:ln cap="flat" cmpd="sng" w="19050">
            <a:solidFill>
              <a:srgbClr val="2EB7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1677600" y="2141250"/>
            <a:ext cx="57888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500">
                <a:solidFill>
                  <a:srgbClr val="000000"/>
                </a:solidFill>
                <a:highlight>
                  <a:schemeClr val="dk1"/>
                </a:highlight>
              </a:rPr>
              <a:t>Tietovisa: </a:t>
            </a:r>
            <a:endParaRPr sz="2500">
              <a:solidFill>
                <a:srgbClr val="000000"/>
              </a:solidFill>
              <a:highlight>
                <a:schemeClr val="dk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200">
                <a:highlight>
                  <a:srgbClr val="000000"/>
                </a:highlight>
              </a:rPr>
              <a:t>Globaalit tuotantoketjut</a:t>
            </a:r>
            <a:endParaRPr sz="3200"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ce9ab9ceb_0_167"/>
          <p:cNvSpPr txBox="1"/>
          <p:nvPr>
            <p:ph type="title"/>
          </p:nvPr>
        </p:nvSpPr>
        <p:spPr>
          <a:xfrm>
            <a:off x="1821400" y="1828000"/>
            <a:ext cx="5489700" cy="11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600">
                <a:highlight>
                  <a:srgbClr val="181818"/>
                </a:highlight>
              </a:rPr>
              <a:t>Kysymys 1:</a:t>
            </a:r>
            <a:endParaRPr sz="26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2600">
              <a:highlight>
                <a:srgbClr val="181818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Kuinka paljon vettä käytetään yhden puuvillaisen paidan tuottamiseen?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ece8bd79d_0_0"/>
          <p:cNvSpPr txBox="1"/>
          <p:nvPr>
            <p:ph type="title"/>
          </p:nvPr>
        </p:nvSpPr>
        <p:spPr>
          <a:xfrm>
            <a:off x="698650" y="445025"/>
            <a:ext cx="813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  <a:highlight>
                  <a:srgbClr val="000000"/>
                </a:highlight>
              </a:rPr>
              <a:t>Oikea vastaus:</a:t>
            </a:r>
            <a:endParaRPr sz="2800">
              <a:solidFill>
                <a:schemeClr val="dk1"/>
              </a:solidFill>
              <a:highlight>
                <a:srgbClr val="0000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2600"/>
              <a:t>2700 litraa</a:t>
            </a:r>
            <a:endParaRPr sz="2600"/>
          </a:p>
        </p:txBody>
      </p:sp>
      <p:sp>
        <p:nvSpPr>
          <p:cNvPr id="195" name="Google Shape;195;g24ece8bd79d_0_0"/>
          <p:cNvSpPr txBox="1"/>
          <p:nvPr>
            <p:ph idx="1" type="body"/>
          </p:nvPr>
        </p:nvSpPr>
        <p:spPr>
          <a:xfrm>
            <a:off x="698650" y="1052875"/>
            <a:ext cx="8314200" cy="30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Puuvillan viljelyyn tarvitaan valtavasti vettä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Luonnon monimuotoisuuden väheneminen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Polyesteri: ilmastokuorma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Kierrättämällä tuotetut kuidut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FFFFFF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