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Montserrat"/>
      <p:regular r:id="rId29"/>
      <p:bold r:id="rId30"/>
      <p:italic r:id="rId31"/>
      <p:boldItalic r:id="rId32"/>
    </p:embeddedFont>
    <p:embeddedFont>
      <p:font typeface="Montserrat Medium"/>
      <p:regular r:id="rId33"/>
      <p:bold r:id="rId34"/>
      <p:italic r:id="rId35"/>
      <p:boldItalic r:id="rId36"/>
    </p:embeddedFont>
    <p:embeddedFont>
      <p:font typeface="Montserrat Light"/>
      <p:regular r:id="rId37"/>
      <p:bold r:id="rId38"/>
      <p:italic r:id="rId39"/>
      <p:boldItalic r:id="rId40"/>
    </p:embeddedFont>
    <p:embeddedFont>
      <p:font typeface="Average"/>
      <p:regular r:id="rId41"/>
    </p:embeddedFont>
    <p:embeddedFont>
      <p:font typeface="Oswald"/>
      <p:regular r:id="rId42"/>
      <p:bold r:id="rId43"/>
    </p:embeddedFont>
    <p:embeddedFont>
      <p:font typeface="Archivo Black"/>
      <p:regular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5" roundtripDataSignature="AMtx7miNkQbQN683wsX1xsjX/SYtSTU6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Light-boldItalic.fntdata"/><Relationship Id="rId20" Type="http://schemas.openxmlformats.org/officeDocument/2006/relationships/slide" Target="slides/slide15.xml"/><Relationship Id="rId42" Type="http://schemas.openxmlformats.org/officeDocument/2006/relationships/font" Target="fonts/Oswald-regular.fntdata"/><Relationship Id="rId41" Type="http://schemas.openxmlformats.org/officeDocument/2006/relationships/font" Target="fonts/Average-regular.fntdata"/><Relationship Id="rId22" Type="http://schemas.openxmlformats.org/officeDocument/2006/relationships/slide" Target="slides/slide17.xml"/><Relationship Id="rId44" Type="http://schemas.openxmlformats.org/officeDocument/2006/relationships/font" Target="fonts/ArchivoBlack-regular.fntdata"/><Relationship Id="rId21" Type="http://schemas.openxmlformats.org/officeDocument/2006/relationships/slide" Target="slides/slide16.xml"/><Relationship Id="rId43" Type="http://schemas.openxmlformats.org/officeDocument/2006/relationships/font" Target="fonts/Oswald-bold.fntdata"/><Relationship Id="rId24" Type="http://schemas.openxmlformats.org/officeDocument/2006/relationships/slide" Target="slides/slide19.xml"/><Relationship Id="rId23" Type="http://schemas.openxmlformats.org/officeDocument/2006/relationships/slide" Target="slides/slide18.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italic.fntdata"/><Relationship Id="rId30" Type="http://schemas.openxmlformats.org/officeDocument/2006/relationships/font" Target="fonts/Montserrat-bold.fntdata"/><Relationship Id="rId11" Type="http://schemas.openxmlformats.org/officeDocument/2006/relationships/slide" Target="slides/slide6.xml"/><Relationship Id="rId33" Type="http://schemas.openxmlformats.org/officeDocument/2006/relationships/font" Target="fonts/MontserratMedium-regular.fntdata"/><Relationship Id="rId10" Type="http://schemas.openxmlformats.org/officeDocument/2006/relationships/slide" Target="slides/slide5.xml"/><Relationship Id="rId32" Type="http://schemas.openxmlformats.org/officeDocument/2006/relationships/font" Target="fonts/Montserrat-boldItalic.fntdata"/><Relationship Id="rId13" Type="http://schemas.openxmlformats.org/officeDocument/2006/relationships/slide" Target="slides/slide8.xml"/><Relationship Id="rId35" Type="http://schemas.openxmlformats.org/officeDocument/2006/relationships/font" Target="fonts/MontserratMedium-italic.fntdata"/><Relationship Id="rId12" Type="http://schemas.openxmlformats.org/officeDocument/2006/relationships/slide" Target="slides/slide7.xml"/><Relationship Id="rId34" Type="http://schemas.openxmlformats.org/officeDocument/2006/relationships/font" Target="fonts/MontserratMedium-bold.fntdata"/><Relationship Id="rId15" Type="http://schemas.openxmlformats.org/officeDocument/2006/relationships/slide" Target="slides/slide10.xml"/><Relationship Id="rId37" Type="http://schemas.openxmlformats.org/officeDocument/2006/relationships/font" Target="fonts/MontserratLight-regular.fntdata"/><Relationship Id="rId14" Type="http://schemas.openxmlformats.org/officeDocument/2006/relationships/slide" Target="slides/slide9.xml"/><Relationship Id="rId36" Type="http://schemas.openxmlformats.org/officeDocument/2006/relationships/font" Target="fonts/MontserratMedium-boldItalic.fntdata"/><Relationship Id="rId17" Type="http://schemas.openxmlformats.org/officeDocument/2006/relationships/slide" Target="slides/slide12.xml"/><Relationship Id="rId39" Type="http://schemas.openxmlformats.org/officeDocument/2006/relationships/font" Target="fonts/MontserratLight-italic.fntdata"/><Relationship Id="rId16" Type="http://schemas.openxmlformats.org/officeDocument/2006/relationships/slide" Target="slides/slide11.xml"/><Relationship Id="rId38" Type="http://schemas.openxmlformats.org/officeDocument/2006/relationships/font" Target="fonts/MontserratLight-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1"/>
                </a:solidFill>
              </a:rPr>
              <a:t>Työskennellään n. 5 henkilön pienryhmissä keskustellen ja visuaalisten harjoitusten avulla. Työpajaan sinun täytyy tulostaa jokaiselle pienryhmälle valokuvaharjoituksen kuvat ja kestävän kehityksen tavoitteet (Agenda 2030) esim. A3-koossa sekä yksi setti vastamainoksia.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2d80af09db_0_8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g22d80af09db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Kukin pienryhmä valitsee yhden vastamainoksen tarkempaan tarkasteluun. Jaa sitten joka pienryhmälle Agenda 2030 -tuloste.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Tämä toimii ajatteluharjoituksena, jossa olisi tarkoitus yhdessä huomata, minkälaisiin kestävän kehityksen haasteisiin vastamainoksissa pureudutaan ja miten kestävän kehityksen tavoitteet myös linkittyvät toisiinsa. Tehtävän voi purkaa koko ryhmän kesken antamalla kunkin pienryhmän esitellä vastamainoksensa - näin saadaan käytyä läpi muutama vastamainosesimerkki ja ajatuksia kestävästä kehityksestä.</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Lisätietoa ja kestävän kehityksen tavoitteet tulostettavana versiona YK-liiton sivuilla: www.ykliitto.fi/yk70v/yk/kehitys/post-2015</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2d80af09db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g22d80af09db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Tämän kysymyksen voi käydä keskusteluna pienryhmissä tai koko luokan kesken. Hashtagit eli avainsanat voivat auttaa ajattelua – Mikä olisi esimerkiksi kallein tai kunnianhimoisin ratkaisu, joka tekisi maailmankaupasta tai kuluttamisesta kestävämpää? Miten haluaisin parantaa valtarakenteita, lainsäädäntöä ja yritysten toimintaa, ja miten voisimme vaikuttaa niihin? Koittakaa heittäytyä miettimään suuriakin ratkaisuja ja vaikuttamista kansalaisena, ei ainoastaan omia kulutusvalintoja. Ratkaisuehdotuksia voi koostaa esim. tyhjälle paperille tai tarralapuille, jotka voi esim. kiinnittää seinään.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2d80af09db_0_11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g22d80af09db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Kannattaa miettiä vaatteiden (ja kaikkien muidenkin tuotteiden) koko elinkaarta: Mitä minulla jo on? Mitä teen, kun se on rikki? Tarvitsenko todella lisää? Mitä kannattaa suosia?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Lisätietoa vastuullisesta kuluttamisesta ja yritysten ihmisoikeusvastuusta: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https://eetti.fi/toiminta/teemat/vastuullinen-kuluttaminen/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https://eetti.fi/toiminta/teemat/yritysten-ihmisoikeusvastuu/</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32ef4a2e3e_0_3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g232ef4a2e3e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Vastuullinen kuluttaja voi vaikuttaa äänestämisen lisäksi toimimalla, esim. osallistumalla järjestöjen toimintaan, Bangladeshin Rana Plaza –tehdastapaturmasta alkaneeseen Vaatevallankumous-viikkoon.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Kysymys kuuluu: voidaanko sosiaalisesti, taloudellisesti ja ekologisesti kestävä kehitys saavuttaa, jos yritysten kansainväliselle toiminnalle ei ole sitovia yritysvastuuvelvoitteista ja yrityksillä on ainoastaan vapaaehtoisuuteen tai hyväntekeväisyyteen perustuvaa vastuullisuutta?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Yrityksen yhteiskuntavastuu (corporate social responsibility, CSR) tarkoittaa laajalti määriteltynä sitä, miten kestävän kehityksen periaatteet ja tavoitteet sovelletaan käytäntöön yritystoiminnassa: Mitä riskejä ja toimia täytyy huomioida milläkin alalla ja missäkin maassa? Kuka vastaa mistäkin? Lainsäädännön lisäksi kysymys on moraalisista ja eettisistä globaalin vastuun kysymyksistä.</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Yritysvastuukentällä ympäristö- ja taloudellinen vastuu on vakiintuneempaa ja laajempaa kuin sosiaalinen vastuu. YK-maat saivat kuitenkin vuonna 2011 sovittua liike-elämää ja ihmisoikeuksia koskevista periaatteista, joiden muuttamisesta sitoviksi käydään kansainvälisiä neuvotteluja. Nämä niin kutsutut Ruggien periaatteet velvoittavat yritykset liiketoimintasuhteen perusteella toimimaan ihmisoikeuksien suojelemiseksi toimintamaissaan niiden lainsäädännön ja hallitustoimien tasosta riippumatta.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Periaatteet ovat keskeinen työkalu, sillä ylikansallisilla toimijoilla on usein enemmän vaikutusvaltaa kuin työntekijöillä, paikallisyhteisöillä ja kansallisilla hallituksilla erityisesti kehittyvissä maissa, joissa puutteellinen lainsäädäntö ja valvonta sallii ihmisoikeusloukkaukset (joita valitettavasti tulee esille tutkimuksissa ja uutisissa tasaisesti).</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Lisätietoa vastuullisesta kuluttamisesta ja yritysten ihmisoikeusvastuusta: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https://eetti.fi/toiminta/teemat/vastuullinen-kuluttaminen/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https://eetti.fi/toiminta/teemat/yritysten-ihmisoikeusvastuu/</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32ef4a2e3e_0_4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g232ef4a2e3e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Koosta, rahasta ja etiikasta riippumatta kaikki yrittävät vaikuttaa, joten suhtaudu mainosten lupauksiin tuotteen ominaisuuksista ja yrityksen vastuullisuudesta kriittisesti.</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Eetin sivuilta löytyy valmis vaatteisiin ja muotiin keskittyvä vastamainosgalleria ohjeineen. Jos haluatte tehdä itse vastamainoksia, valmiit ohjeet ja powerpoint löytyvät Medialukutaitoa vastamainoksista -oppaasta.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Tehtävävinkki: suomalaisuudella rakennetun brändin ja designin tarkempi tarkastelu. Jos design ja myynti on suomalaista, kuinka iso osa tuotteen raaka-aineista ja työvaiheista kuitenkaan on suomalaista? Voiko tuotteen raaka-aineita ja ulkoistettuja työvaiheita tehdä Suomessa? Onko tuotteella sertifikaattia ja jos on, mitä sen kriteerit oikeasti tarkoittavat? Onko kotisivuilla tietoa työn vaiheista, kuten viljelystä ja tehtaista eri maissa, onko tuotantoketju läpinäkyvä ja minkälaista ihmisoikeusriskien kartoitusta yritys tekee? Etsitään tietoa internetistä, tutkitaan kotisivujen mainontaa ja vastuullisuusviestintää ja vertaillaan niitä toisten brändien sivuihin, kysytään suoraan yritykseltä. Esim. Marimekko, Iittala, Finlayson.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32ef4a2e3e_0_5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g232ef4a2e3e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32ef4a2e3e_0_2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g232ef4a2e3e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32ef4a2e3e_0_1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g232ef4a2e3e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solidFill>
                  <a:schemeClr val="dk1"/>
                </a:solidFill>
              </a:rPr>
              <a:t>Eetin vaatepelikortit voi ladata Eetin kotisivuilta ja laminoituna niitä voi lainata toimistolta: www.eetti.fi/oppimateriaalit/vaatteet</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2d80af09db_0_14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g22d80af09db_0_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spcBef>
                <a:spcPts val="360"/>
              </a:spcBef>
              <a:spcAft>
                <a:spcPts val="0"/>
              </a:spcAft>
              <a:buSzPts val="1400"/>
              <a:buNone/>
            </a:pPr>
            <a:r>
              <a:rPr lang="en">
                <a:solidFill>
                  <a:schemeClr val="dk1"/>
                </a:solidFill>
              </a:rPr>
              <a:t>Vaatevallankumous-liikkeessä on tehty opetukseen sopivia tehtäviä, jotka kannustavat tutkimaan vaatteiden alkuperää ja materiaaleja</a:t>
            </a:r>
            <a:endParaRPr>
              <a:solidFill>
                <a:schemeClr val="dk1"/>
              </a:solidFill>
            </a:endParaRPr>
          </a:p>
          <a:p>
            <a:pPr indent="-228600" lvl="0" marL="457200" rtl="0" algn="l">
              <a:spcBef>
                <a:spcPts val="360"/>
              </a:spcBef>
              <a:spcAft>
                <a:spcPts val="0"/>
              </a:spcAft>
              <a:buClr>
                <a:schemeClr val="dk1"/>
              </a:buClr>
              <a:buSzPts val="1400"/>
              <a:buFont typeface="Arial"/>
              <a:buNone/>
            </a:pPr>
            <a:r>
              <a:rPr lang="en">
                <a:solidFill>
                  <a:schemeClr val="dk1"/>
                </a:solidFill>
              </a:rPr>
              <a:t>sekä osallistumaan koulussa esimerkiksi vaatteiden vaihdon ja tuunaamisen sekä valokuvaamisen kautta. https://www.fashionrevolution.org/wp-content/uploads/2018/04/Koulumateriaali_VALMIS-2018.pdf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2d80af09db_0_14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g22d80af09db_0_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solidFill>
                  <a:schemeClr val="dk1"/>
                </a:solidFill>
              </a:rPr>
              <a:t>Eetin tyhjät karttapohjat voi ladata Eetin kotisivuilta ja laminoituna niitä voi tilata toimistolta: www.eetti.fi/oppimateriaalit/vaatteet</a:t>
            </a:r>
            <a:endParaRPr>
              <a:solidFill>
                <a:schemeClr val="dk1"/>
              </a:solidFill>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32ef4a2e3e_0_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232ef4a2e3e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32ef4a2e3e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g232ef4a2e3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1"/>
                </a:solidFill>
              </a:rPr>
              <a:t>Kenkä- ja vaatetuotantoon kehitysmaissa liittyy useita ihmisoikeusriskejä. Yksi suurimmista ongelmista on, että monissa tuotantomaissa työntekijöiden palkat eivät riitä elämiseen, vaikka he saisivatkin laissa määritellyn minimipalkan.</a:t>
            </a:r>
            <a:endParaRPr>
              <a:solidFill>
                <a:schemeClr val="dk1"/>
              </a:solidFill>
            </a:endParaRPr>
          </a:p>
          <a:p>
            <a:pPr indent="0" lvl="0" marL="0" rtl="0" algn="l">
              <a:spcBef>
                <a:spcPts val="360"/>
              </a:spcBef>
              <a:spcAft>
                <a:spcPts val="0"/>
              </a:spcAft>
              <a:buClr>
                <a:schemeClr val="dk1"/>
              </a:buClr>
              <a:buSzPts val="1400"/>
              <a:buFont typeface="Arial"/>
              <a:buNone/>
            </a:pPr>
            <a:r>
              <a:t/>
            </a:r>
            <a:endParaRPr>
              <a:solidFill>
                <a:schemeClr val="dk1"/>
              </a:solidFill>
            </a:endParaRPr>
          </a:p>
          <a:p>
            <a:pPr indent="0" lvl="0" marL="0" rtl="0" algn="l">
              <a:spcBef>
                <a:spcPts val="360"/>
              </a:spcBef>
              <a:spcAft>
                <a:spcPts val="0"/>
              </a:spcAft>
              <a:buClr>
                <a:schemeClr val="dk1"/>
              </a:buClr>
              <a:buSzPts val="1400"/>
              <a:buFont typeface="Arial"/>
              <a:buNone/>
            </a:pPr>
            <a:r>
              <a:rPr lang="en">
                <a:solidFill>
                  <a:schemeClr val="dk1"/>
                </a:solidFill>
              </a:rPr>
              <a:t>Elämiseen riittävällä palkalla tarkoitetaan palkkaa, jolla työntekijä pystyy hankkimaan itselleen ja perheelleen ihmisarvoisen elintason. Tällainen palkka riittää tyydyttämään perheen perustarpeet, kuten riittävän ravinnon, asumisen, terveydenhuollon, vaatetuksen, liikkumisen ja lasten koulutuksen. Lisäksi se mahdollistaa pienimuotoisen säästämisen.</a:t>
            </a:r>
            <a:endParaRPr>
              <a:solidFill>
                <a:schemeClr val="dk1"/>
              </a:solidFill>
            </a:endParaRPr>
          </a:p>
          <a:p>
            <a:pPr indent="0" lvl="0" marL="0" rtl="0" algn="l">
              <a:spcBef>
                <a:spcPts val="360"/>
              </a:spcBef>
              <a:spcAft>
                <a:spcPts val="0"/>
              </a:spcAft>
              <a:buClr>
                <a:schemeClr val="dk1"/>
              </a:buClr>
              <a:buSzPts val="1400"/>
              <a:buFont typeface="Arial"/>
              <a:buNone/>
            </a:pPr>
            <a:r>
              <a:t/>
            </a:r>
            <a:endParaRPr>
              <a:solidFill>
                <a:schemeClr val="dk1"/>
              </a:solidFill>
            </a:endParaRPr>
          </a:p>
          <a:p>
            <a:pPr indent="0" lvl="0" marL="0" rtl="0" algn="l">
              <a:spcBef>
                <a:spcPts val="360"/>
              </a:spcBef>
              <a:spcAft>
                <a:spcPts val="0"/>
              </a:spcAft>
              <a:buClr>
                <a:schemeClr val="dk1"/>
              </a:buClr>
              <a:buSzPts val="1400"/>
              <a:buFont typeface="Arial"/>
              <a:buNone/>
            </a:pPr>
            <a:r>
              <a:rPr lang="en">
                <a:solidFill>
                  <a:schemeClr val="dk1"/>
                </a:solidFill>
              </a:rPr>
              <a:t>Esimerkiksi Kiinassa minimipalkka on keskimääräisesti noin puolet elämiseen riittävästä palkasta ja Bangladeshissa vain viidennes. Monissa Itä-Euroopan maissakaan palkat eivät riitä elämiseen.</a:t>
            </a:r>
            <a:endParaRPr>
              <a:solidFill>
                <a:schemeClr val="dk1"/>
              </a:solidFill>
            </a:endParaRPr>
          </a:p>
          <a:p>
            <a:pPr indent="0" lvl="0" marL="0" rtl="0" algn="l">
              <a:spcBef>
                <a:spcPts val="360"/>
              </a:spcBef>
              <a:spcAft>
                <a:spcPts val="0"/>
              </a:spcAft>
              <a:buClr>
                <a:schemeClr val="dk1"/>
              </a:buClr>
              <a:buSzPts val="1400"/>
              <a:buFont typeface="Arial"/>
              <a:buNone/>
            </a:pPr>
            <a:r>
              <a:t/>
            </a:r>
            <a:endParaRPr>
              <a:solidFill>
                <a:schemeClr val="dk1"/>
              </a:solidFill>
            </a:endParaRPr>
          </a:p>
          <a:p>
            <a:pPr indent="0" lvl="0" marL="0" rtl="0" algn="l">
              <a:spcBef>
                <a:spcPts val="360"/>
              </a:spcBef>
              <a:spcAft>
                <a:spcPts val="0"/>
              </a:spcAft>
              <a:buClr>
                <a:schemeClr val="dk1"/>
              </a:buClr>
              <a:buSzPts val="1400"/>
              <a:buFont typeface="Arial"/>
              <a:buNone/>
            </a:pPr>
            <a:r>
              <a:rPr lang="en">
                <a:solidFill>
                  <a:schemeClr val="dk1"/>
                </a:solidFill>
              </a:rPr>
              <a:t>Lisätietoa ja lukuja:</a:t>
            </a:r>
            <a:endParaRPr>
              <a:solidFill>
                <a:schemeClr val="dk1"/>
              </a:solidFill>
            </a:endParaRPr>
          </a:p>
          <a:p>
            <a:pPr indent="0" lvl="0" marL="0" rtl="0" algn="l">
              <a:spcBef>
                <a:spcPts val="360"/>
              </a:spcBef>
              <a:spcAft>
                <a:spcPts val="0"/>
              </a:spcAft>
              <a:buClr>
                <a:schemeClr val="dk1"/>
              </a:buClr>
              <a:buSzPts val="1400"/>
              <a:buFont typeface="Arial"/>
              <a:buNone/>
            </a:pPr>
            <a:r>
              <a:t/>
            </a:r>
            <a:endParaRPr>
              <a:solidFill>
                <a:schemeClr val="dk1"/>
              </a:solidFill>
            </a:endParaRPr>
          </a:p>
          <a:p>
            <a:pPr indent="0" lvl="0" marL="0" rtl="0" algn="l">
              <a:spcBef>
                <a:spcPts val="360"/>
              </a:spcBef>
              <a:spcAft>
                <a:spcPts val="0"/>
              </a:spcAft>
              <a:buClr>
                <a:schemeClr val="dk1"/>
              </a:buClr>
              <a:buSzPts val="1400"/>
              <a:buFont typeface="Arial"/>
              <a:buNone/>
            </a:pPr>
            <a:r>
              <a:rPr lang="en">
                <a:solidFill>
                  <a:schemeClr val="dk1"/>
                </a:solidFill>
              </a:rPr>
              <a:t>https://eetti.fi/toiminta/teemat/vaatteet-ja-kengat/</a:t>
            </a:r>
            <a:endParaRPr>
              <a:solidFill>
                <a:schemeClr val="dk1"/>
              </a:solidFill>
            </a:endParaRPr>
          </a:p>
          <a:p>
            <a:pPr indent="0" lvl="0" marL="0" rtl="0" algn="l">
              <a:spcBef>
                <a:spcPts val="360"/>
              </a:spcBef>
              <a:spcAft>
                <a:spcPts val="0"/>
              </a:spcAft>
              <a:buClr>
                <a:schemeClr val="dk1"/>
              </a:buClr>
              <a:buSzPts val="1400"/>
              <a:buFont typeface="Arial"/>
              <a:buNone/>
            </a:pPr>
            <a:r>
              <a:t/>
            </a:r>
            <a:endParaRPr>
              <a:solidFill>
                <a:schemeClr val="dk1"/>
              </a:solidFill>
            </a:endParaRPr>
          </a:p>
          <a:p>
            <a:pPr indent="0" lvl="0" marL="0" rtl="0" algn="l">
              <a:spcBef>
                <a:spcPts val="360"/>
              </a:spcBef>
              <a:spcAft>
                <a:spcPts val="0"/>
              </a:spcAft>
              <a:buClr>
                <a:schemeClr val="dk1"/>
              </a:buClr>
              <a:buSzPts val="1400"/>
              <a:buFont typeface="Arial"/>
              <a:buNone/>
            </a:pPr>
            <a:r>
              <a:rPr lang="en">
                <a:solidFill>
                  <a:schemeClr val="dk1"/>
                </a:solidFill>
              </a:rPr>
              <a:t>https://www.finnwatch.org/images/pdf/RaporttiERP.pdf</a:t>
            </a:r>
            <a:endParaRPr>
              <a:solidFill>
                <a:schemeClr val="dk1"/>
              </a:solidFill>
            </a:endParaRPr>
          </a:p>
          <a:p>
            <a:pPr indent="0" lvl="0" marL="0" rtl="0" algn="l">
              <a:spcBef>
                <a:spcPts val="360"/>
              </a:spcBef>
              <a:spcAft>
                <a:spcPts val="0"/>
              </a:spcAft>
              <a:buClr>
                <a:schemeClr val="dk1"/>
              </a:buClr>
              <a:buSzPts val="1400"/>
              <a:buFont typeface="Arial"/>
              <a:buNone/>
            </a:pPr>
            <a:r>
              <a:t/>
            </a:r>
            <a:endParaRPr>
              <a:solidFill>
                <a:schemeClr val="dk1"/>
              </a:solidFill>
            </a:endParaRPr>
          </a:p>
          <a:p>
            <a:pPr indent="0" lvl="0" marL="0" rtl="0" algn="l">
              <a:spcBef>
                <a:spcPts val="360"/>
              </a:spcBef>
              <a:spcAft>
                <a:spcPts val="0"/>
              </a:spcAft>
              <a:buClr>
                <a:schemeClr val="dk1"/>
              </a:buClr>
              <a:buSzPts val="1400"/>
              <a:buFont typeface="Arial"/>
              <a:buNone/>
            </a:pPr>
            <a:r>
              <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2d80af09db_0_13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g22d80af09db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1"/>
                </a:solidFill>
              </a:rPr>
              <a:t>Lenkkitossun hinta -pelin voi ladata Eetin kotisivuilta ja laminoituna niitä voi lainata toimistolta: www.eetti.fi/oppimateriaalit/vaatteet</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Suomalaiset ostivat vuonna 2016 noin 17 miljoonaa paria kenkiä. Suurin osa näistä kenkäpareista on valmistettu jossain muualla kuin Suomessa, pääosin Aasiassa. Vaatteita tuotiin Suomeen eniten Kiinasta ja toiseksi eniten Bangladeshista.</a:t>
            </a:r>
            <a:endParaRPr>
              <a:solidFill>
                <a:schemeClr val="dk1"/>
              </a:solidFill>
            </a:endParaRPr>
          </a:p>
          <a:p>
            <a:pPr indent="0" lvl="0" marL="0" rtl="0" algn="l">
              <a:spcBef>
                <a:spcPts val="360"/>
              </a:spcBef>
              <a:spcAft>
                <a:spcPts val="0"/>
              </a:spcAft>
              <a:buClr>
                <a:schemeClr val="dk1"/>
              </a:buClr>
              <a:buSzPts val="1400"/>
              <a:buFont typeface="Arial"/>
              <a:buNone/>
            </a:pPr>
            <a:r>
              <a:t/>
            </a:r>
            <a:endParaRPr>
              <a:solidFill>
                <a:schemeClr val="dk1"/>
              </a:solidFill>
            </a:endParaRPr>
          </a:p>
          <a:p>
            <a:pPr indent="0" lvl="0" marL="0" rtl="0" algn="l">
              <a:spcBef>
                <a:spcPts val="360"/>
              </a:spcBef>
              <a:spcAft>
                <a:spcPts val="0"/>
              </a:spcAft>
              <a:buClr>
                <a:schemeClr val="dk1"/>
              </a:buClr>
              <a:buSzPts val="1400"/>
              <a:buFont typeface="Arial"/>
              <a:buNone/>
            </a:pPr>
            <a:r>
              <a:rPr lang="en">
                <a:solidFill>
                  <a:schemeClr val="dk1"/>
                </a:solidFill>
              </a:rPr>
              <a:t>Lähes 90 prosenttia kaikista maailman kengistä tehdään Aasiassa, jossa suurin tuottajamaa on Kiina; se tuottaa lähes kaksi kolmasosaa kaikista maailmassa myydyistä kengistä. Seuraavaksi eniten kenkiä tuotetaan Intiassa, Vietnamissa ja Indonesiassa.</a:t>
            </a:r>
            <a:endParaRPr>
              <a:solidFill>
                <a:schemeClr val="dk1"/>
              </a:solidFill>
            </a:endParaRPr>
          </a:p>
          <a:p>
            <a:pPr indent="0" lvl="0" marL="0" rtl="0" algn="l">
              <a:spcBef>
                <a:spcPts val="360"/>
              </a:spcBef>
              <a:spcAft>
                <a:spcPts val="0"/>
              </a:spcAft>
              <a:buClr>
                <a:schemeClr val="dk1"/>
              </a:buClr>
              <a:buSzPts val="1200"/>
              <a:buFont typeface="Calibri"/>
              <a:buNone/>
            </a:pPr>
            <a:r>
              <a:t/>
            </a:r>
            <a:endParaRPr>
              <a:solidFill>
                <a:schemeClr val="dk1"/>
              </a:solidFill>
            </a:endParaRPr>
          </a:p>
          <a:p>
            <a:pPr indent="0" lvl="0" marL="0" rtl="0" algn="l">
              <a:spcBef>
                <a:spcPts val="360"/>
              </a:spcBef>
              <a:spcAft>
                <a:spcPts val="0"/>
              </a:spcAft>
              <a:buClr>
                <a:schemeClr val="dk1"/>
              </a:buClr>
              <a:buSzPts val="1200"/>
              <a:buFont typeface="Calibri"/>
              <a:buNone/>
            </a:pPr>
            <a:r>
              <a:rPr lang="en">
                <a:solidFill>
                  <a:schemeClr val="dk1"/>
                </a:solidFill>
              </a:rPr>
              <a:t>Laskelmien mukaan työntekijät saavat Indonesiassa tuotetusta 120 euron hintaisesta kengästä noin 2,5 euroa eli vähän yli 2 prosenttia kokonaishinnasta. Suurin osa kengän tuotosta menee brändiyritykselle ja jälleenmyyjälle.</a:t>
            </a:r>
            <a:endParaRPr>
              <a:solidFill>
                <a:schemeClr val="dk1"/>
              </a:solidFill>
            </a:endParaRPr>
          </a:p>
          <a:p>
            <a:pPr indent="0" lvl="0" marL="0" rtl="0" algn="l">
              <a:spcBef>
                <a:spcPts val="360"/>
              </a:spcBef>
              <a:spcAft>
                <a:spcPts val="0"/>
              </a:spcAft>
              <a:buClr>
                <a:schemeClr val="dk1"/>
              </a:buClr>
              <a:buSzPts val="1200"/>
              <a:buFont typeface="Calibri"/>
              <a:buNone/>
            </a:pPr>
            <a:r>
              <a:t/>
            </a:r>
            <a:endParaRPr>
              <a:solidFill>
                <a:schemeClr val="dk1"/>
              </a:solidFill>
            </a:endParaRPr>
          </a:p>
          <a:p>
            <a:pPr indent="0" lvl="0" marL="0" rtl="0" algn="l">
              <a:spcBef>
                <a:spcPts val="360"/>
              </a:spcBef>
              <a:spcAft>
                <a:spcPts val="0"/>
              </a:spcAft>
              <a:buClr>
                <a:schemeClr val="dk1"/>
              </a:buClr>
              <a:buSzPts val="1200"/>
              <a:buFont typeface="Calibri"/>
              <a:buNone/>
            </a:pPr>
            <a:r>
              <a:rPr lang="en">
                <a:solidFill>
                  <a:schemeClr val="dk1"/>
                </a:solidFill>
              </a:rPr>
              <a:t>Lisätietoa ja lukuja: https://eetti.fi/toiminta/teemat/vaatteet-ja-kengat/</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2d80af09db_0_12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g22d80af09db_0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Huomaathan kommentit ja lisätiedot kunkin sliden kohdalla!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SzPts val="1100"/>
              <a:buNone/>
            </a:pPr>
            <a:r>
              <a:rPr lang="en">
                <a:solidFill>
                  <a:schemeClr val="dk1"/>
                </a:solidFill>
              </a:rPr>
              <a:t>Tässä alkuun keskustelua joko arvojanan tai käsi ylös -äänestyksen avulla.</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Clr>
                <a:schemeClr val="dk1"/>
              </a:buClr>
              <a:buSzPts val="1200"/>
              <a:buFont typeface="Arial"/>
              <a:buNone/>
            </a:pPr>
            <a:r>
              <a:rPr lang="en">
                <a:solidFill>
                  <a:schemeClr val="dk1"/>
                </a:solidFill>
              </a:rPr>
              <a:t>Vinkki: Voit pyytää osallistujia kurkkaamaan omasta tai kaverin vaatteesta, mitä valmistustietoja vaatteesta löytyy. Eri maita voi vapaasti huudella luokasta tai kerätä taululle tai merkitä kartalle.</a:t>
            </a:r>
            <a:endParaRPr>
              <a:solidFill>
                <a:schemeClr val="dk1"/>
              </a:solidFill>
            </a:endParaRPr>
          </a:p>
          <a:p>
            <a:pPr indent="0" lvl="0" marL="0" rtl="0" algn="l">
              <a:spcBef>
                <a:spcPts val="360"/>
              </a:spcBef>
              <a:spcAft>
                <a:spcPts val="0"/>
              </a:spcAft>
              <a:buClr>
                <a:schemeClr val="dk1"/>
              </a:buClr>
              <a:buSzPts val="1200"/>
              <a:buFont typeface="Calibri"/>
              <a:buNone/>
            </a:pPr>
            <a:r>
              <a:t/>
            </a:r>
            <a:endParaRPr>
              <a:solidFill>
                <a:schemeClr val="dk1"/>
              </a:solidFill>
            </a:endParaRPr>
          </a:p>
          <a:p>
            <a:pPr indent="0" lvl="0" marL="0" rtl="0" algn="l">
              <a:spcBef>
                <a:spcPts val="360"/>
              </a:spcBef>
              <a:spcAft>
                <a:spcPts val="0"/>
              </a:spcAft>
              <a:buClr>
                <a:schemeClr val="dk1"/>
              </a:buClr>
              <a:buSzPts val="1200"/>
              <a:buFont typeface="Calibri"/>
              <a:buNone/>
            </a:pPr>
            <a:r>
              <a:rPr lang="en">
                <a:solidFill>
                  <a:schemeClr val="dk1"/>
                </a:solidFill>
              </a:rPr>
              <a:t>Hyvä kysymys alkuun: Miksi kauppa on globaalia? Syinä mm. luonnonvarojen jakaantuminen ja postkoloniaalinen valtarakenne maailmankaupassa, globalisaatio ja globaali työnjako (sis. alueiden erikoistuminen, massatuotanto, halpatyövoiman hyväksikäyttö), kuljetuksen hinnan lasku ja helpottuminen (standardoitut kontit), elektroninen raha</a:t>
            </a:r>
            <a:endParaRPr>
              <a:solidFill>
                <a:schemeClr val="dk1"/>
              </a:solidFill>
            </a:endParaRPr>
          </a:p>
          <a:p>
            <a:pPr indent="0" lvl="0" marL="0" rtl="0" algn="l">
              <a:spcBef>
                <a:spcPts val="360"/>
              </a:spcBef>
              <a:spcAft>
                <a:spcPts val="0"/>
              </a:spcAft>
              <a:buClr>
                <a:schemeClr val="dk1"/>
              </a:buClr>
              <a:buSzPts val="1200"/>
              <a:buFont typeface="Calibri"/>
              <a:buNone/>
            </a:pPr>
            <a:r>
              <a:t/>
            </a:r>
            <a:endParaRPr>
              <a:solidFill>
                <a:schemeClr val="dk1"/>
              </a:solidFill>
            </a:endParaRPr>
          </a:p>
          <a:p>
            <a:pPr indent="0" lvl="0" marL="0" rtl="0" algn="l">
              <a:spcBef>
                <a:spcPts val="0"/>
              </a:spcBef>
              <a:spcAft>
                <a:spcPts val="0"/>
              </a:spcAft>
              <a:buClr>
                <a:schemeClr val="dk1"/>
              </a:buClr>
              <a:buSzPts val="2000"/>
              <a:buFont typeface="Arial"/>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1"/>
                </a:solidFill>
              </a:rPr>
              <a:t>Kartta: Kati-Marika Välimäki, 2018.</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Videovinkki: Alkuun voi sopia myös 1,5 minuutin video tuotantoketjujen läpinäkyvyydestä sekä kuluttajan ja tuottajan välimatkasta: https://vimeo.com/143602053. Videossa nainen on kenkäostoksilla ja kengännauhaa seuraamalla hän päätyy toiselle puolelle maailmaa kengän valmistaneen nuoren aasialaisnaisen luokse. Ei kuluttajan täytyisi mennä läpi kaupunkien, vuorten ja sademetsien tietääkseen, missä ja miten hänen ostamansa tuotteet valmistetaan, se on yritysten ja valtioiden tehtävä.</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360"/>
              </a:spcBef>
              <a:spcAft>
                <a:spcPts val="0"/>
              </a:spcAft>
              <a:buClr>
                <a:schemeClr val="dk1"/>
              </a:buClr>
              <a:buSzPts val="1200"/>
              <a:buFont typeface="Arial"/>
              <a:buNone/>
            </a:pPr>
            <a:r>
              <a:rPr lang="en">
                <a:solidFill>
                  <a:schemeClr val="dk1"/>
                </a:solidFill>
              </a:rPr>
              <a:t>Lämmittelytehtävä: Voit pyytää osallistujia kurkkaamaan omasta tai kaverin vaatteesta, mitä valmistustietoja vaatteesta löytyy. Eri maita voi vapaasti huudella luokasta, kerätä taululle tai merkitä kartalle.</a:t>
            </a:r>
            <a:endParaRPr>
              <a:solidFill>
                <a:schemeClr val="dk1"/>
              </a:solidFill>
            </a:endParaRPr>
          </a:p>
          <a:p>
            <a:pPr indent="0" lvl="0" marL="0" rtl="0" algn="l">
              <a:spcBef>
                <a:spcPts val="360"/>
              </a:spcBef>
              <a:spcAft>
                <a:spcPts val="0"/>
              </a:spcAft>
              <a:buClr>
                <a:schemeClr val="dk1"/>
              </a:buClr>
              <a:buSzPts val="1200"/>
              <a:buFont typeface="Arial"/>
              <a:buNone/>
            </a:pPr>
            <a:r>
              <a:t/>
            </a:r>
            <a:endParaRPr>
              <a:solidFill>
                <a:schemeClr val="dk1"/>
              </a:solidFill>
            </a:endParaRPr>
          </a:p>
          <a:p>
            <a:pPr indent="0" lvl="0" marL="0" rtl="0" algn="l">
              <a:spcBef>
                <a:spcPts val="360"/>
              </a:spcBef>
              <a:spcAft>
                <a:spcPts val="0"/>
              </a:spcAft>
              <a:buClr>
                <a:schemeClr val="dk1"/>
              </a:buClr>
              <a:buSzPts val="1200"/>
              <a:buFont typeface="Arial"/>
              <a:buNone/>
            </a:pPr>
            <a:r>
              <a:rPr lang="en">
                <a:solidFill>
                  <a:schemeClr val="dk1"/>
                </a:solidFill>
              </a:rPr>
              <a:t>Ostosvinkki: Vaatteiden tärkeintä raaka-ainetta eli puuvillaa voi löytää joistain kukkakaupoista – puuvillan kukan koskettaminen tuo pehmeyttä ja konkretiaa!</a:t>
            </a:r>
            <a:endParaRPr>
              <a:solidFill>
                <a:schemeClr val="dk1"/>
              </a:solidFill>
            </a:endParaRPr>
          </a:p>
          <a:p>
            <a:pPr indent="0" lvl="0" marL="0" rtl="0" algn="l">
              <a:spcBef>
                <a:spcPts val="360"/>
              </a:spcBef>
              <a:spcAft>
                <a:spcPts val="0"/>
              </a:spcAft>
              <a:buClr>
                <a:schemeClr val="dk1"/>
              </a:buClr>
              <a:buSzPts val="1200"/>
              <a:buFont typeface="Calibri"/>
              <a:buNone/>
            </a:pPr>
            <a:r>
              <a:t/>
            </a:r>
            <a:endParaRPr>
              <a:solidFill>
                <a:schemeClr val="dk1"/>
              </a:solidFill>
            </a:endParaRPr>
          </a:p>
          <a:p>
            <a:pPr indent="0" lvl="0" marL="0" rtl="0" algn="l">
              <a:spcBef>
                <a:spcPts val="360"/>
              </a:spcBef>
              <a:spcAft>
                <a:spcPts val="0"/>
              </a:spcAft>
              <a:buClr>
                <a:schemeClr val="dk1"/>
              </a:buClr>
              <a:buSzPts val="1400"/>
              <a:buFont typeface="Arial"/>
              <a:buNone/>
            </a:pPr>
            <a:r>
              <a:rPr lang="en">
                <a:solidFill>
                  <a:schemeClr val="dk1"/>
                </a:solidFill>
              </a:rPr>
              <a:t>Tiedonhakutehtävä tai luettavaa: eri raaka-aineiden alkuperän, laadun ja kierrätyksen vertailu. Vaatteiden ja tekstiilien kohdalla tarkastelussa voisi olla esim. eri nauhat, langat, nahka, villa, elastaani tai tencel. Onko materiaali kierrätettyä tai voiko sitä kierrättää? Mitä vaihtoehtoisia materiaaleja on jo olemassa, entä mitä kehitteillä?</a:t>
            </a:r>
            <a:endParaRPr>
              <a:solidFill>
                <a:schemeClr val="dk1"/>
              </a:solidFill>
            </a:endParaRPr>
          </a:p>
          <a:p>
            <a:pPr indent="0" lvl="0" marL="0" rtl="0" algn="l">
              <a:spcBef>
                <a:spcPts val="360"/>
              </a:spcBef>
              <a:spcAft>
                <a:spcPts val="0"/>
              </a:spcAft>
              <a:buClr>
                <a:schemeClr val="dk1"/>
              </a:buClr>
              <a:buSzPts val="1200"/>
              <a:buFont typeface="Calibri"/>
              <a:buNone/>
            </a:pPr>
            <a:r>
              <a:t/>
            </a:r>
            <a:endParaRPr>
              <a:solidFill>
                <a:schemeClr val="dk1"/>
              </a:solidFill>
            </a:endParaRPr>
          </a:p>
          <a:p>
            <a:pPr indent="0" lvl="0" marL="0" rtl="0" algn="l">
              <a:spcBef>
                <a:spcPts val="360"/>
              </a:spcBef>
              <a:spcAft>
                <a:spcPts val="0"/>
              </a:spcAft>
              <a:buClr>
                <a:schemeClr val="dk1"/>
              </a:buClr>
              <a:buSzPts val="1200"/>
              <a:buFont typeface="Calibri"/>
              <a:buNone/>
            </a:pPr>
            <a:r>
              <a:rPr lang="en">
                <a:solidFill>
                  <a:schemeClr val="dk1"/>
                </a:solidFill>
              </a:rPr>
              <a:t>Vaateteollisuus on merkittävä vientituote – ja siten myös elinkeinon ja kehityksen mahdollistaja - monissa maissa. Esim. Bangladeshin yli 4 miljoonasta ihmisestä 2/3 on viljelijöitä, mutta vaateteollisuus on merkittävä elinkeino erityisesti naisille ja maan vientituloista noin 3/4 tulee vaateteollisuudesta.</a:t>
            </a:r>
            <a:endParaRPr>
              <a:solidFill>
                <a:schemeClr val="dk1"/>
              </a:solidFill>
            </a:endParaRPr>
          </a:p>
          <a:p>
            <a:pPr indent="0" lvl="0" marL="0" rtl="0" algn="l">
              <a:spcBef>
                <a:spcPts val="360"/>
              </a:spcBef>
              <a:spcAft>
                <a:spcPts val="0"/>
              </a:spcAft>
              <a:buClr>
                <a:schemeClr val="dk1"/>
              </a:buClr>
              <a:buSzPts val="1200"/>
              <a:buFont typeface="Calibri"/>
              <a:buNone/>
            </a:pPr>
            <a:r>
              <a:t/>
            </a:r>
            <a:endParaRPr>
              <a:solidFill>
                <a:schemeClr val="dk1"/>
              </a:solidFill>
            </a:endParaRPr>
          </a:p>
          <a:p>
            <a:pPr indent="0" lvl="0" marL="0" rtl="0" algn="l">
              <a:spcBef>
                <a:spcPts val="360"/>
              </a:spcBef>
              <a:spcAft>
                <a:spcPts val="0"/>
              </a:spcAft>
              <a:buClr>
                <a:schemeClr val="dk1"/>
              </a:buClr>
              <a:buSzPts val="1200"/>
              <a:buFont typeface="Calibri"/>
              <a:buNone/>
            </a:pPr>
            <a:r>
              <a:rPr lang="en">
                <a:solidFill>
                  <a:schemeClr val="dk1"/>
                </a:solidFill>
              </a:rPr>
              <a:t>Vaatteen Made in -lappu kertoo vain ns. ensimmäisen portaan tehtaista eli valmistusprosessin viimeistelyvaiheista. Ymmärrystä luonnonvaroista ja työvaiheista voi laajentaa pohtimalla ja tutkimalla vaikkapa kotimaisia tuotteita: Jos design ja myynti on suomalaista, kuinka iso osa tuotteen raaka-aineista ja työvaiheista on kuitenkaan suomalaista? Voiko tuotteen raaka-aineita ja ulkoistettuja työvaiheita tehdä Suomessa?</a:t>
            </a:r>
            <a:endParaRPr>
              <a:solidFill>
                <a:schemeClr val="dk1"/>
              </a:solidFill>
            </a:endParaRPr>
          </a:p>
          <a:p>
            <a:pPr indent="0" lvl="0" marL="0" rtl="0" algn="l">
              <a:spcBef>
                <a:spcPts val="360"/>
              </a:spcBef>
              <a:spcAft>
                <a:spcPts val="0"/>
              </a:spcAft>
              <a:buClr>
                <a:schemeClr val="dk1"/>
              </a:buClr>
              <a:buSzPts val="1200"/>
              <a:buFont typeface="Calibri"/>
              <a:buNone/>
            </a:pPr>
            <a:r>
              <a:t/>
            </a:r>
            <a:endParaRPr>
              <a:solidFill>
                <a:schemeClr val="dk1"/>
              </a:solidFill>
            </a:endParaRPr>
          </a:p>
          <a:p>
            <a:pPr indent="0" lvl="0" marL="0" rtl="0" algn="l">
              <a:spcBef>
                <a:spcPts val="360"/>
              </a:spcBef>
              <a:spcAft>
                <a:spcPts val="0"/>
              </a:spcAft>
              <a:buClr>
                <a:schemeClr val="dk1"/>
              </a:buClr>
              <a:buSzPts val="1200"/>
              <a:buFont typeface="Calibri"/>
              <a:buNone/>
            </a:pPr>
            <a:r>
              <a:rPr lang="en">
                <a:solidFill>
                  <a:schemeClr val="dk1"/>
                </a:solidFill>
              </a:rPr>
              <a:t>Pohdittavaa: Kuinka moni ostaa vaatteita, tekstiilejä tai kenkiä myös verkossa? Miten sähköinen kauppa ja raha, kuten verkkokaupat, vaikuttavat tuotteiden myymiseen ja kuluttamiseen (mitä hyviä ja huonoja vaikutuksia sillä voi olla Suomessa ja globaalisti)?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2d80af09db_0_3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g22d80af09db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800"/>
              <a:buFont typeface="Arial"/>
              <a:buNone/>
            </a:pPr>
            <a:r>
              <a:rPr lang="en">
                <a:solidFill>
                  <a:schemeClr val="dk1"/>
                </a:solidFill>
              </a:rPr>
              <a:t>Valokuvatehtävän ohjeet, valokuvat ja jokaisen kuvan tiedot lisälukemistoineen löytyvät Eetin sivuilta www.eetti.fi/oppimateriaalit/vaatteet. Tehtävä aloitetaan antamalla tuotantoon liittyviä kuvia, seuraavalla slidella jaetaan ongelmakuvat. Harjoitukseen ei ole yhtä oikeaa vastausta, osa kuvista sopisi useampaan kohtaan tuotantoketjua ja osalle kuvista voisi olla monia selityksiä. Osa kuvista on helppoja, osa hankalampia – kannattaa kysyä, onko joku sellainen kuva, josta ei ole ihan varma (mitä siinä näkyy tai mihin kohtaan se sopisi).</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2d80af09db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g22d80af09db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Annetaan ne valokuvat, joissa näkyy kestävän kehityksen haasteita.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Nämä hassut välikommentit voi halutessaan tietenkin poistaa, mutta ne tuntuvat tuovan hieman tunnetta ja huumoria vakavaan aiheeseen.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Ongelmat ovat myös valintojen ja ratkaisujen paikkoja! Nyt keskitytään kriittiseen kuluttamiseen ja maailmankaupan ratkaisuihin.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2d80af09db_0_7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g22d80af09db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Tässä työpajan ensimmäinen vastamainos ennen vastamainosgalleriaa. Kun uutisvirta ja yritysvastuuraportit kertoivat ihmisten mm. pyörtyvän ompelutehtailla, Puhtaat vaatteet -verkosto teki vastamainoksen tuodakseen vastaviestin muotivaatemainonnan ja kulutuksen keskelle – mainosparodia muistuttaa tekstiiliteollisuuden työntekijöiden oloista pikamuodin takana. Tämä vastamainos näyttää hieman normaalilta mainokselta matkitellessaan tunnetun brändin mainostyyliä ja logoa, mutta markkinointiviestinnän sijaan se onkin parodinen taideteos, jonka kuva- ja tekstimuuntelut tuovat vakavan, tärkeän sanoman. Kuva muistuttaa, että vaatetuotannossa on yhä ratkottavana tärkeitä haasteita kehitykseen ja tuotannon vastuullisuuteen liittyen: tuotanto lisää ihmisarvoista työtä ja hyvinvointia vasta, kun huolehditaan ihmisoikeuksista ja työoloista tuotannossa (esim. tehdasrakennusten turvallisuus, ilmastointi, tauot, työpäivien pituus ja erityisesti elämiseen riittävän palkan maksaminen).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Huom. Kuvasta voi keskustella esim. että yleensä vastamainoksissa voisi olla hyvä muuttaa alkuperäistä yrityslogoa (vaikkakaan se ei ole teoskynnyksen ylittämiseksi pakollista) ja tuoda lauseella tai kahdella esille, mitä asiaa vastamainos kommentoi (vastamainos voisi sisältää lisätietoa ongelmasta tai kampanjasta).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2d80af09db_0_8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g22d80af09db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Levitä vaatteisiin, kuluttamiseen ja mainosten viesteihin pureutuvia vastamainoksia pöydälle. Keskustelkaa ainakin muutamasta erilaisesta vastamainoksesta. Pyydä kutakin pienryhmää valitsemaan yksi vastamainos tarkempaan tarkasteluun (ks. seuraava slide).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 Valmis, printattava vastamainosgalleria löytyy Eetin sivuilta: www.eetti.fi/oppimateriaalit/vaatteet. Ohjeet vastamainosten tulkintaan ja vastamainosgallerian pitämiseen löytyvät Eetin Medialukutaitoa vastamainoksista -oppaasta.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8.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9" name="Shape 9"/>
        <p:cNvGrpSpPr/>
        <p:nvPr/>
      </p:nvGrpSpPr>
      <p:grpSpPr>
        <a:xfrm>
          <a:off x="0" y="0"/>
          <a:ext cx="0" cy="0"/>
          <a:chOff x="0" y="0"/>
          <a:chExt cx="0" cy="0"/>
        </a:xfrm>
      </p:grpSpPr>
      <p:sp>
        <p:nvSpPr>
          <p:cNvPr id="10" name="Google Shape;10;p18"/>
          <p:cNvSpPr txBox="1"/>
          <p:nvPr>
            <p:ph type="title"/>
          </p:nvPr>
        </p:nvSpPr>
        <p:spPr>
          <a:xfrm>
            <a:off x="490250" y="526350"/>
            <a:ext cx="62271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11" name="Google Shape;11;p18"/>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12" name="Google Shape;12;p18"/>
          <p:cNvPicPr preferRelativeResize="0"/>
          <p:nvPr/>
        </p:nvPicPr>
        <p:blipFill rotWithShape="1">
          <a:blip r:embed="rId2">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27"/>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53" name="Google Shape;53;p27"/>
          <p:cNvPicPr preferRelativeResize="0"/>
          <p:nvPr/>
        </p:nvPicPr>
        <p:blipFill rotWithShape="1">
          <a:blip r:embed="rId3">
            <a:alphaModFix/>
          </a:blip>
          <a:srcRect b="0" l="0" r="0" t="0"/>
          <a:stretch/>
        </p:blipFill>
        <p:spPr>
          <a:xfrm>
            <a:off x="7730599" y="4311225"/>
            <a:ext cx="1167925" cy="657525"/>
          </a:xfrm>
          <a:prstGeom prst="rect">
            <a:avLst/>
          </a:prstGeom>
          <a:noFill/>
          <a:ln>
            <a:noFill/>
          </a:ln>
        </p:spPr>
      </p:pic>
      <p:sp>
        <p:nvSpPr>
          <p:cNvPr id="54" name="Google Shape;54;p27"/>
          <p:cNvSpPr txBox="1"/>
          <p:nvPr>
            <p:ph type="title"/>
          </p:nvPr>
        </p:nvSpPr>
        <p:spPr>
          <a:xfrm>
            <a:off x="2271300" y="2141250"/>
            <a:ext cx="4601400" cy="861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bg>
      <p:bgPr>
        <a:blipFill>
          <a:blip r:embed="rId2">
            <a:alphaModFix/>
          </a:blip>
          <a:stretch>
            <a:fillRect/>
          </a:stretch>
        </a:blipFill>
      </p:bgPr>
    </p:bg>
    <p:spTree>
      <p:nvGrpSpPr>
        <p:cNvPr id="55" name="Shape 55"/>
        <p:cNvGrpSpPr/>
        <p:nvPr/>
      </p:nvGrpSpPr>
      <p:grpSpPr>
        <a:xfrm>
          <a:off x="0" y="0"/>
          <a:ext cx="0" cy="0"/>
          <a:chOff x="0" y="0"/>
          <a:chExt cx="0" cy="0"/>
        </a:xfrm>
      </p:grpSpPr>
      <p:sp>
        <p:nvSpPr>
          <p:cNvPr id="56" name="Google Shape;56;p28"/>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57" name="Google Shape;57;p28"/>
          <p:cNvPicPr preferRelativeResize="0"/>
          <p:nvPr/>
        </p:nvPicPr>
        <p:blipFill rotWithShape="1">
          <a:blip r:embed="rId3">
            <a:alphaModFix/>
          </a:blip>
          <a:srcRect b="0" l="0" r="0" t="0"/>
          <a:stretch/>
        </p:blipFill>
        <p:spPr>
          <a:xfrm>
            <a:off x="7730599" y="4311225"/>
            <a:ext cx="1167925" cy="657525"/>
          </a:xfrm>
          <a:prstGeom prst="rect">
            <a:avLst/>
          </a:prstGeom>
          <a:noFill/>
          <a:ln>
            <a:noFill/>
          </a:ln>
        </p:spPr>
      </p:pic>
      <p:sp>
        <p:nvSpPr>
          <p:cNvPr id="58" name="Google Shape;58;p28"/>
          <p:cNvSpPr txBox="1"/>
          <p:nvPr>
            <p:ph type="title"/>
          </p:nvPr>
        </p:nvSpPr>
        <p:spPr>
          <a:xfrm>
            <a:off x="2271300" y="2141250"/>
            <a:ext cx="4601400" cy="861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9" name="Shape 59"/>
        <p:cNvGrpSpPr/>
        <p:nvPr/>
      </p:nvGrpSpPr>
      <p:grpSpPr>
        <a:xfrm>
          <a:off x="0" y="0"/>
          <a:ext cx="0" cy="0"/>
          <a:chOff x="0" y="0"/>
          <a:chExt cx="0" cy="0"/>
        </a:xfrm>
      </p:grpSpPr>
      <p:sp>
        <p:nvSpPr>
          <p:cNvPr id="60" name="Google Shape;60;p2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1" name="Google Shape;61;p2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2" name="Google Shape;62;p29"/>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63" name="Google Shape;63;p29"/>
          <p:cNvPicPr preferRelativeResize="0"/>
          <p:nvPr/>
        </p:nvPicPr>
        <p:blipFill rotWithShape="1">
          <a:blip r:embed="rId2">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4" name="Shape 64"/>
        <p:cNvGrpSpPr/>
        <p:nvPr/>
      </p:nvGrpSpPr>
      <p:grpSpPr>
        <a:xfrm>
          <a:off x="0" y="0"/>
          <a:ext cx="0" cy="0"/>
          <a:chOff x="0" y="0"/>
          <a:chExt cx="0" cy="0"/>
        </a:xfrm>
      </p:grpSpPr>
      <p:sp>
        <p:nvSpPr>
          <p:cNvPr id="65" name="Google Shape;65;p3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66" name="Google Shape;66;p30"/>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67" name="Google Shape;67;p30"/>
          <p:cNvPicPr preferRelativeResize="0"/>
          <p:nvPr/>
        </p:nvPicPr>
        <p:blipFill rotWithShape="1">
          <a:blip r:embed="rId2">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8" name="Shape 68"/>
        <p:cNvGrpSpPr/>
        <p:nvPr/>
      </p:nvGrpSpPr>
      <p:grpSpPr>
        <a:xfrm>
          <a:off x="0" y="0"/>
          <a:ext cx="0" cy="0"/>
          <a:chOff x="0" y="0"/>
          <a:chExt cx="0" cy="0"/>
        </a:xfrm>
      </p:grpSpPr>
      <p:sp>
        <p:nvSpPr>
          <p:cNvPr id="69" name="Google Shape;69;p31"/>
          <p:cNvSpPr txBox="1"/>
          <p:nvPr>
            <p:ph hasCustomPrompt="1" type="title"/>
          </p:nvPr>
        </p:nvSpPr>
        <p:spPr>
          <a:xfrm>
            <a:off x="311700" y="1255275"/>
            <a:ext cx="8520600" cy="1890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0" name="Google Shape;70;p31"/>
          <p:cNvSpPr txBox="1"/>
          <p:nvPr>
            <p:ph idx="1" type="body"/>
          </p:nvPr>
        </p:nvSpPr>
        <p:spPr>
          <a:xfrm>
            <a:off x="311700" y="32284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71" name="Google Shape;71;p3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72" name="Google Shape;72;p31"/>
          <p:cNvPicPr preferRelativeResize="0"/>
          <p:nvPr/>
        </p:nvPicPr>
        <p:blipFill rotWithShape="1">
          <a:blip r:embed="rId2">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blipFill>
          <a:blip r:embed="rId2">
            <a:alphaModFix/>
          </a:blip>
          <a:stretch>
            <a:fillRect/>
          </a:stretch>
        </a:blipFill>
      </p:bgPr>
    </p:bg>
    <p:spTree>
      <p:nvGrpSpPr>
        <p:cNvPr id="73" name="Shape 73"/>
        <p:cNvGrpSpPr/>
        <p:nvPr/>
      </p:nvGrpSpPr>
      <p:grpSpPr>
        <a:xfrm>
          <a:off x="0" y="0"/>
          <a:ext cx="0" cy="0"/>
          <a:chOff x="0" y="0"/>
          <a:chExt cx="0" cy="0"/>
        </a:xfrm>
      </p:grpSpPr>
      <p:sp>
        <p:nvSpPr>
          <p:cNvPr id="74" name="Google Shape;74;p32"/>
          <p:cNvSpPr txBox="1"/>
          <p:nvPr>
            <p:ph type="title"/>
          </p:nvPr>
        </p:nvSpPr>
        <p:spPr>
          <a:xfrm>
            <a:off x="311700" y="445025"/>
            <a:ext cx="4259100" cy="1170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3000"/>
              <a:buNone/>
              <a:defRPr>
                <a:solidFill>
                  <a:srgbClr val="000000"/>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75" name="Google Shape;75;p32"/>
          <p:cNvSpPr txBox="1"/>
          <p:nvPr>
            <p:ph idx="1" type="subTitle"/>
          </p:nvPr>
        </p:nvSpPr>
        <p:spPr>
          <a:xfrm>
            <a:off x="5878675" y="3177375"/>
            <a:ext cx="29535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2100"/>
              <a:buNone/>
              <a:defRPr sz="2100">
                <a:solidFill>
                  <a:srgbClr val="FFFFFF"/>
                </a:solidFill>
              </a:defRPr>
            </a:lvl1pPr>
            <a:lvl2pPr lvl="1" algn="ctr">
              <a:lnSpc>
                <a:spcPct val="100000"/>
              </a:lnSpc>
              <a:spcBef>
                <a:spcPts val="0"/>
              </a:spcBef>
              <a:spcAft>
                <a:spcPts val="0"/>
              </a:spcAft>
              <a:buClr>
                <a:srgbClr val="FFFFFF"/>
              </a:buClr>
              <a:buSzPts val="2100"/>
              <a:buNone/>
              <a:defRPr sz="2100">
                <a:solidFill>
                  <a:srgbClr val="FFFFFF"/>
                </a:solidFill>
              </a:defRPr>
            </a:lvl2pPr>
            <a:lvl3pPr lvl="2" algn="ctr">
              <a:lnSpc>
                <a:spcPct val="100000"/>
              </a:lnSpc>
              <a:spcBef>
                <a:spcPts val="0"/>
              </a:spcBef>
              <a:spcAft>
                <a:spcPts val="0"/>
              </a:spcAft>
              <a:buClr>
                <a:srgbClr val="FFFFFF"/>
              </a:buClr>
              <a:buSzPts val="2100"/>
              <a:buNone/>
              <a:defRPr sz="2100">
                <a:solidFill>
                  <a:srgbClr val="FFFFFF"/>
                </a:solidFill>
              </a:defRPr>
            </a:lvl3pPr>
            <a:lvl4pPr lvl="3" algn="ctr">
              <a:lnSpc>
                <a:spcPct val="100000"/>
              </a:lnSpc>
              <a:spcBef>
                <a:spcPts val="0"/>
              </a:spcBef>
              <a:spcAft>
                <a:spcPts val="0"/>
              </a:spcAft>
              <a:buClr>
                <a:srgbClr val="FFFFFF"/>
              </a:buClr>
              <a:buSzPts val="2100"/>
              <a:buNone/>
              <a:defRPr sz="2100">
                <a:solidFill>
                  <a:srgbClr val="FFFFFF"/>
                </a:solidFill>
              </a:defRPr>
            </a:lvl4pPr>
            <a:lvl5pPr lvl="4" algn="ctr">
              <a:lnSpc>
                <a:spcPct val="100000"/>
              </a:lnSpc>
              <a:spcBef>
                <a:spcPts val="0"/>
              </a:spcBef>
              <a:spcAft>
                <a:spcPts val="0"/>
              </a:spcAft>
              <a:buClr>
                <a:srgbClr val="FFFFFF"/>
              </a:buClr>
              <a:buSzPts val="2100"/>
              <a:buNone/>
              <a:defRPr sz="2100">
                <a:solidFill>
                  <a:srgbClr val="FFFFFF"/>
                </a:solidFill>
              </a:defRPr>
            </a:lvl5pPr>
            <a:lvl6pPr lvl="5" algn="ctr">
              <a:lnSpc>
                <a:spcPct val="100000"/>
              </a:lnSpc>
              <a:spcBef>
                <a:spcPts val="0"/>
              </a:spcBef>
              <a:spcAft>
                <a:spcPts val="0"/>
              </a:spcAft>
              <a:buClr>
                <a:srgbClr val="FFFFFF"/>
              </a:buClr>
              <a:buSzPts val="2100"/>
              <a:buNone/>
              <a:defRPr sz="2100">
                <a:solidFill>
                  <a:srgbClr val="FFFFFF"/>
                </a:solidFill>
              </a:defRPr>
            </a:lvl6pPr>
            <a:lvl7pPr lvl="6" algn="ctr">
              <a:lnSpc>
                <a:spcPct val="100000"/>
              </a:lnSpc>
              <a:spcBef>
                <a:spcPts val="0"/>
              </a:spcBef>
              <a:spcAft>
                <a:spcPts val="0"/>
              </a:spcAft>
              <a:buClr>
                <a:srgbClr val="FFFFFF"/>
              </a:buClr>
              <a:buSzPts val="2100"/>
              <a:buNone/>
              <a:defRPr sz="2100">
                <a:solidFill>
                  <a:srgbClr val="FFFFFF"/>
                </a:solidFill>
              </a:defRPr>
            </a:lvl7pPr>
            <a:lvl8pPr lvl="7" algn="ctr">
              <a:lnSpc>
                <a:spcPct val="100000"/>
              </a:lnSpc>
              <a:spcBef>
                <a:spcPts val="0"/>
              </a:spcBef>
              <a:spcAft>
                <a:spcPts val="0"/>
              </a:spcAft>
              <a:buClr>
                <a:srgbClr val="FFFFFF"/>
              </a:buClr>
              <a:buSzPts val="2100"/>
              <a:buNone/>
              <a:defRPr sz="2100">
                <a:solidFill>
                  <a:srgbClr val="FFFFFF"/>
                </a:solidFill>
              </a:defRPr>
            </a:lvl8pPr>
            <a:lvl9pPr lvl="8" algn="ctr">
              <a:lnSpc>
                <a:spcPct val="100000"/>
              </a:lnSpc>
              <a:spcBef>
                <a:spcPts val="0"/>
              </a:spcBef>
              <a:spcAft>
                <a:spcPts val="0"/>
              </a:spcAft>
              <a:buClr>
                <a:srgbClr val="FFFFFF"/>
              </a:buClr>
              <a:buSzPts val="2100"/>
              <a:buNone/>
              <a:defRPr sz="2100">
                <a:solidFill>
                  <a:srgbClr val="FFFFFF"/>
                </a:solidFill>
              </a:defRPr>
            </a:lvl9pPr>
          </a:lstStyle>
          <a:p/>
        </p:txBody>
      </p:sp>
      <p:pic>
        <p:nvPicPr>
          <p:cNvPr id="76" name="Google Shape;76;p32"/>
          <p:cNvPicPr preferRelativeResize="0"/>
          <p:nvPr/>
        </p:nvPicPr>
        <p:blipFill rotWithShape="1">
          <a:blip r:embed="rId3">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bg>
      <p:bgPr>
        <a:blipFill>
          <a:blip r:embed="rId2">
            <a:alphaModFix/>
          </a:blip>
          <a:stretch>
            <a:fillRect/>
          </a:stretch>
        </a:blipFill>
      </p:bgPr>
    </p:bg>
    <p:spTree>
      <p:nvGrpSpPr>
        <p:cNvPr id="77" name="Shape 77"/>
        <p:cNvGrpSpPr/>
        <p:nvPr/>
      </p:nvGrpSpPr>
      <p:grpSpPr>
        <a:xfrm>
          <a:off x="0" y="0"/>
          <a:ext cx="0" cy="0"/>
          <a:chOff x="0" y="0"/>
          <a:chExt cx="0" cy="0"/>
        </a:xfrm>
      </p:grpSpPr>
      <p:pic>
        <p:nvPicPr>
          <p:cNvPr id="78" name="Google Shape;78;p33"/>
          <p:cNvPicPr preferRelativeResize="0"/>
          <p:nvPr/>
        </p:nvPicPr>
        <p:blipFill rotWithShape="1">
          <a:blip r:embed="rId3">
            <a:alphaModFix/>
          </a:blip>
          <a:srcRect b="0" l="0" r="0" t="0"/>
          <a:stretch/>
        </p:blipFill>
        <p:spPr>
          <a:xfrm>
            <a:off x="6570151" y="1355225"/>
            <a:ext cx="2483324" cy="3788273"/>
          </a:xfrm>
          <a:prstGeom prst="rect">
            <a:avLst/>
          </a:prstGeom>
          <a:noFill/>
          <a:ln>
            <a:noFill/>
          </a:ln>
        </p:spPr>
      </p:pic>
      <p:pic>
        <p:nvPicPr>
          <p:cNvPr id="79" name="Google Shape;79;p33"/>
          <p:cNvPicPr preferRelativeResize="0"/>
          <p:nvPr/>
        </p:nvPicPr>
        <p:blipFill rotWithShape="1">
          <a:blip r:embed="rId4">
            <a:alphaModFix/>
          </a:blip>
          <a:srcRect b="0" l="0" r="0" t="0"/>
          <a:stretch/>
        </p:blipFill>
        <p:spPr>
          <a:xfrm>
            <a:off x="7730599" y="4311225"/>
            <a:ext cx="1167925" cy="657525"/>
          </a:xfrm>
          <a:prstGeom prst="rect">
            <a:avLst/>
          </a:prstGeom>
          <a:noFill/>
          <a:ln>
            <a:noFill/>
          </a:ln>
        </p:spPr>
      </p:pic>
      <p:sp>
        <p:nvSpPr>
          <p:cNvPr id="80" name="Google Shape;80;p33"/>
          <p:cNvSpPr txBox="1"/>
          <p:nvPr>
            <p:ph type="title"/>
          </p:nvPr>
        </p:nvSpPr>
        <p:spPr>
          <a:xfrm>
            <a:off x="1995650" y="3867175"/>
            <a:ext cx="4259100" cy="1170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3000"/>
              <a:buNone/>
              <a:defRPr>
                <a:solidFill>
                  <a:srgbClr val="000000"/>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3000"/>
              <a:buNone/>
              <a:defRPr>
                <a:solidFill>
                  <a:srgbClr val="000000"/>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5" name="Google Shape;15;p19"/>
          <p:cNvSpPr txBox="1"/>
          <p:nvPr>
            <p:ph idx="1" type="body"/>
          </p:nvPr>
        </p:nvSpPr>
        <p:spPr>
          <a:xfrm>
            <a:off x="311700" y="1052875"/>
            <a:ext cx="8701200" cy="3019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000000"/>
              </a:buClr>
              <a:buSzPts val="1800"/>
              <a:buChar char="●"/>
              <a:defRPr>
                <a:solidFill>
                  <a:srgbClr val="000000"/>
                </a:solidFill>
              </a:defRPr>
            </a:lvl1pPr>
            <a:lvl2pPr indent="-317500" lvl="1" marL="914400" algn="l">
              <a:lnSpc>
                <a:spcPct val="115000"/>
              </a:lnSpc>
              <a:spcBef>
                <a:spcPts val="1600"/>
              </a:spcBef>
              <a:spcAft>
                <a:spcPts val="0"/>
              </a:spcAft>
              <a:buClr>
                <a:srgbClr val="000000"/>
              </a:buClr>
              <a:buSzPts val="1400"/>
              <a:buChar char="○"/>
              <a:defRPr>
                <a:solidFill>
                  <a:srgbClr val="000000"/>
                </a:solidFill>
              </a:defRPr>
            </a:lvl2pPr>
            <a:lvl3pPr indent="-317500" lvl="2" marL="1371600" algn="l">
              <a:lnSpc>
                <a:spcPct val="115000"/>
              </a:lnSpc>
              <a:spcBef>
                <a:spcPts val="1600"/>
              </a:spcBef>
              <a:spcAft>
                <a:spcPts val="0"/>
              </a:spcAft>
              <a:buClr>
                <a:srgbClr val="000000"/>
              </a:buClr>
              <a:buSzPts val="1400"/>
              <a:buChar char="■"/>
              <a:defRPr>
                <a:solidFill>
                  <a:srgbClr val="000000"/>
                </a:solidFill>
              </a:defRPr>
            </a:lvl3pPr>
            <a:lvl4pPr indent="-298450" lvl="3" marL="1828800" algn="l">
              <a:lnSpc>
                <a:spcPct val="115000"/>
              </a:lnSpc>
              <a:spcBef>
                <a:spcPts val="1600"/>
              </a:spcBef>
              <a:spcAft>
                <a:spcPts val="0"/>
              </a:spcAft>
              <a:buClr>
                <a:srgbClr val="000000"/>
              </a:buClr>
              <a:buSzPts val="1100"/>
              <a:buChar char="●"/>
              <a:defRPr sz="1100">
                <a:solidFill>
                  <a:srgbClr val="000000"/>
                </a:solidFill>
              </a:defRPr>
            </a:lvl4pPr>
            <a:lvl5pPr indent="-298450" lvl="4" marL="2286000" algn="l">
              <a:lnSpc>
                <a:spcPct val="115000"/>
              </a:lnSpc>
              <a:spcBef>
                <a:spcPts val="1600"/>
              </a:spcBef>
              <a:spcAft>
                <a:spcPts val="0"/>
              </a:spcAft>
              <a:buClr>
                <a:srgbClr val="000000"/>
              </a:buClr>
              <a:buSzPts val="1100"/>
              <a:buChar char="○"/>
              <a:defRPr sz="1100">
                <a:solidFill>
                  <a:srgbClr val="000000"/>
                </a:solidFill>
              </a:defRPr>
            </a:lvl5pPr>
            <a:lvl6pPr indent="-292100" lvl="5" marL="2743200" algn="l">
              <a:lnSpc>
                <a:spcPct val="115000"/>
              </a:lnSpc>
              <a:spcBef>
                <a:spcPts val="1600"/>
              </a:spcBef>
              <a:spcAft>
                <a:spcPts val="0"/>
              </a:spcAft>
              <a:buClr>
                <a:srgbClr val="000000"/>
              </a:buClr>
              <a:buSzPts val="1000"/>
              <a:buChar char="■"/>
              <a:defRPr sz="1000">
                <a:solidFill>
                  <a:srgbClr val="000000"/>
                </a:solidFill>
              </a:defRPr>
            </a:lvl6pPr>
            <a:lvl7pPr indent="-285750" lvl="6" marL="3200400" algn="l">
              <a:lnSpc>
                <a:spcPct val="115000"/>
              </a:lnSpc>
              <a:spcBef>
                <a:spcPts val="1600"/>
              </a:spcBef>
              <a:spcAft>
                <a:spcPts val="0"/>
              </a:spcAft>
              <a:buClr>
                <a:srgbClr val="000000"/>
              </a:buClr>
              <a:buSzPts val="900"/>
              <a:buChar char="●"/>
              <a:defRPr sz="900">
                <a:solidFill>
                  <a:srgbClr val="000000"/>
                </a:solidFill>
              </a:defRPr>
            </a:lvl7pPr>
            <a:lvl8pPr indent="-279400" lvl="7" marL="3657600" algn="l">
              <a:lnSpc>
                <a:spcPct val="115000"/>
              </a:lnSpc>
              <a:spcBef>
                <a:spcPts val="1600"/>
              </a:spcBef>
              <a:spcAft>
                <a:spcPts val="0"/>
              </a:spcAft>
              <a:buClr>
                <a:srgbClr val="000000"/>
              </a:buClr>
              <a:buSzPts val="800"/>
              <a:buChar char="○"/>
              <a:defRPr sz="800">
                <a:solidFill>
                  <a:srgbClr val="000000"/>
                </a:solidFill>
              </a:defRPr>
            </a:lvl8pPr>
            <a:lvl9pPr indent="-279400" lvl="8" marL="4114800" algn="l">
              <a:lnSpc>
                <a:spcPct val="115000"/>
              </a:lnSpc>
              <a:spcBef>
                <a:spcPts val="1600"/>
              </a:spcBef>
              <a:spcAft>
                <a:spcPts val="1600"/>
              </a:spcAft>
              <a:buClr>
                <a:srgbClr val="000000"/>
              </a:buClr>
              <a:buSzPts val="800"/>
              <a:buChar char="■"/>
              <a:defRPr sz="800">
                <a:solidFill>
                  <a:srgbClr val="000000"/>
                </a:solidFill>
              </a:defRPr>
            </a:lvl9pPr>
          </a:lstStyle>
          <a:p/>
        </p:txBody>
      </p:sp>
      <p:sp>
        <p:nvSpPr>
          <p:cNvPr id="16" name="Google Shape;16;p19"/>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17" name="Google Shape;17;p19"/>
          <p:cNvPicPr preferRelativeResize="0"/>
          <p:nvPr/>
        </p:nvPicPr>
        <p:blipFill rotWithShape="1">
          <a:blip r:embed="rId3">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1_1">
    <p:bg>
      <p:bgPr>
        <a:blipFill>
          <a:blip r:embed="rId2">
            <a:alphaModFix/>
          </a:blip>
          <a:stretch>
            <a:fillRect/>
          </a:stretch>
        </a:blipFill>
      </p:bgPr>
    </p:bg>
    <p:spTree>
      <p:nvGrpSpPr>
        <p:cNvPr id="18" name="Shape 18"/>
        <p:cNvGrpSpPr/>
        <p:nvPr/>
      </p:nvGrpSpPr>
      <p:grpSpPr>
        <a:xfrm>
          <a:off x="0" y="0"/>
          <a:ext cx="0" cy="0"/>
          <a:chOff x="0" y="0"/>
          <a:chExt cx="0" cy="0"/>
        </a:xfrm>
      </p:grpSpPr>
      <p:pic>
        <p:nvPicPr>
          <p:cNvPr id="19" name="Google Shape;19;p20"/>
          <p:cNvPicPr preferRelativeResize="0"/>
          <p:nvPr/>
        </p:nvPicPr>
        <p:blipFill rotWithShape="1">
          <a:blip r:embed="rId3">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 name="Shape 20"/>
        <p:cNvGrpSpPr/>
        <p:nvPr/>
      </p:nvGrpSpPr>
      <p:grpSpPr>
        <a:xfrm>
          <a:off x="0" y="0"/>
          <a:ext cx="0" cy="0"/>
          <a:chOff x="0" y="0"/>
          <a:chExt cx="0" cy="0"/>
        </a:xfrm>
      </p:grpSpPr>
      <p:sp>
        <p:nvSpPr>
          <p:cNvPr id="21" name="Google Shape;21;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2" name="Google Shape;22;p2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23" name="Google Shape;23;p21"/>
          <p:cNvPicPr preferRelativeResize="0"/>
          <p:nvPr/>
        </p:nvPicPr>
        <p:blipFill rotWithShape="1">
          <a:blip r:embed="rId2">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22"/>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26" name="Google Shape;26;p22"/>
          <p:cNvPicPr preferRelativeResize="0"/>
          <p:nvPr/>
        </p:nvPicPr>
        <p:blipFill rotWithShape="1">
          <a:blip r:embed="rId3">
            <a:alphaModFix/>
          </a:blip>
          <a:srcRect b="0" l="0" r="0" t="0"/>
          <a:stretch/>
        </p:blipFill>
        <p:spPr>
          <a:xfrm>
            <a:off x="7730599" y="4311225"/>
            <a:ext cx="1167925" cy="657525"/>
          </a:xfrm>
          <a:prstGeom prst="rect">
            <a:avLst/>
          </a:prstGeom>
          <a:noFill/>
          <a:ln>
            <a:noFill/>
          </a:ln>
        </p:spPr>
      </p:pic>
      <p:sp>
        <p:nvSpPr>
          <p:cNvPr id="27" name="Google Shape;27;p22"/>
          <p:cNvSpPr txBox="1"/>
          <p:nvPr>
            <p:ph type="title"/>
          </p:nvPr>
        </p:nvSpPr>
        <p:spPr>
          <a:xfrm>
            <a:off x="2271300" y="2141250"/>
            <a:ext cx="4601400" cy="861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8" name="Shape 28"/>
        <p:cNvGrpSpPr/>
        <p:nvPr/>
      </p:nvGrpSpPr>
      <p:grpSpPr>
        <a:xfrm>
          <a:off x="0" y="0"/>
          <a:ext cx="0" cy="0"/>
          <a:chOff x="0" y="0"/>
          <a:chExt cx="0" cy="0"/>
        </a:xfrm>
      </p:grpSpPr>
      <p:sp>
        <p:nvSpPr>
          <p:cNvPr id="29" name="Google Shape;29;p23"/>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0" name="Google Shape;30;p23"/>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1" name="Google Shape;31;p23"/>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2" name="Google Shape;32;p23"/>
          <p:cNvSpPr txBox="1"/>
          <p:nvPr>
            <p:ph idx="1" type="subTitle"/>
          </p:nvPr>
        </p:nvSpPr>
        <p:spPr>
          <a:xfrm>
            <a:off x="265500" y="2845201"/>
            <a:ext cx="40452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33" name="Google Shape;33;p23"/>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34" name="Google Shape;34;p2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35" name="Google Shape;35;p23"/>
          <p:cNvPicPr preferRelativeResize="0"/>
          <p:nvPr/>
        </p:nvPicPr>
        <p:blipFill rotWithShape="1">
          <a:blip r:embed="rId2">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6" name="Shape 36"/>
        <p:cNvGrpSpPr/>
        <p:nvPr/>
      </p:nvGrpSpPr>
      <p:grpSpPr>
        <a:xfrm>
          <a:off x="0" y="0"/>
          <a:ext cx="0" cy="0"/>
          <a:chOff x="0" y="0"/>
          <a:chExt cx="0" cy="0"/>
        </a:xfrm>
      </p:grpSpPr>
      <p:sp>
        <p:nvSpPr>
          <p:cNvPr id="37" name="Google Shape;37;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8" name="Google Shape;38;p2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9" name="Google Shape;39;p2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0" name="Google Shape;40;p24"/>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41" name="Google Shape;41;p24"/>
          <p:cNvPicPr preferRelativeResize="0"/>
          <p:nvPr/>
        </p:nvPicPr>
        <p:blipFill rotWithShape="1">
          <a:blip r:embed="rId2">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 name="Shape 42"/>
        <p:cNvGrpSpPr/>
        <p:nvPr/>
      </p:nvGrpSpPr>
      <p:grpSpPr>
        <a:xfrm>
          <a:off x="0" y="0"/>
          <a:ext cx="0" cy="0"/>
          <a:chOff x="0" y="0"/>
          <a:chExt cx="0" cy="0"/>
        </a:xfrm>
      </p:grpSpPr>
      <p:sp>
        <p:nvSpPr>
          <p:cNvPr id="43" name="Google Shape;43;p25"/>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44" name="Google Shape;44;p25"/>
          <p:cNvPicPr preferRelativeResize="0"/>
          <p:nvPr/>
        </p:nvPicPr>
        <p:blipFill rotWithShape="1">
          <a:blip r:embed="rId2">
            <a:alphaModFix/>
          </a:blip>
          <a:srcRect b="0" l="0" r="0" t="0"/>
          <a:stretch/>
        </p:blipFill>
        <p:spPr>
          <a:xfrm>
            <a:off x="7730599" y="4311225"/>
            <a:ext cx="1167925" cy="657525"/>
          </a:xfrm>
          <a:prstGeom prst="rect">
            <a:avLst/>
          </a:prstGeom>
          <a:noFill/>
          <a:ln>
            <a:noFill/>
          </a:ln>
        </p:spPr>
      </p:pic>
      <p:sp>
        <p:nvSpPr>
          <p:cNvPr id="45" name="Google Shape;45;p25"/>
          <p:cNvSpPr txBox="1"/>
          <p:nvPr>
            <p:ph type="title"/>
          </p:nvPr>
        </p:nvSpPr>
        <p:spPr>
          <a:xfrm>
            <a:off x="1961275" y="1986600"/>
            <a:ext cx="4259100" cy="1170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3000"/>
              <a:buNone/>
              <a:defRPr>
                <a:solidFill>
                  <a:srgbClr val="FFFFFF"/>
                </a:solidFill>
              </a:defRPr>
            </a:lvl1pPr>
            <a:lvl2pPr lvl="1" algn="l">
              <a:lnSpc>
                <a:spcPct val="100000"/>
              </a:lnSpc>
              <a:spcBef>
                <a:spcPts val="0"/>
              </a:spcBef>
              <a:spcAft>
                <a:spcPts val="0"/>
              </a:spcAft>
              <a:buClr>
                <a:srgbClr val="FFFFFF"/>
              </a:buClr>
              <a:buSzPts val="3000"/>
              <a:buNone/>
              <a:defRPr>
                <a:solidFill>
                  <a:srgbClr val="FFFFFF"/>
                </a:solidFill>
              </a:defRPr>
            </a:lvl2pPr>
            <a:lvl3pPr lvl="2" algn="l">
              <a:lnSpc>
                <a:spcPct val="100000"/>
              </a:lnSpc>
              <a:spcBef>
                <a:spcPts val="0"/>
              </a:spcBef>
              <a:spcAft>
                <a:spcPts val="0"/>
              </a:spcAft>
              <a:buClr>
                <a:srgbClr val="FFFFFF"/>
              </a:buClr>
              <a:buSzPts val="3000"/>
              <a:buNone/>
              <a:defRPr>
                <a:solidFill>
                  <a:srgbClr val="FFFFFF"/>
                </a:solidFill>
              </a:defRPr>
            </a:lvl3pPr>
            <a:lvl4pPr lvl="3" algn="l">
              <a:lnSpc>
                <a:spcPct val="100000"/>
              </a:lnSpc>
              <a:spcBef>
                <a:spcPts val="0"/>
              </a:spcBef>
              <a:spcAft>
                <a:spcPts val="0"/>
              </a:spcAft>
              <a:buClr>
                <a:srgbClr val="FFFFFF"/>
              </a:buClr>
              <a:buSzPts val="3000"/>
              <a:buNone/>
              <a:defRPr>
                <a:solidFill>
                  <a:srgbClr val="FFFFFF"/>
                </a:solidFill>
              </a:defRPr>
            </a:lvl4pPr>
            <a:lvl5pPr lvl="4" algn="l">
              <a:lnSpc>
                <a:spcPct val="100000"/>
              </a:lnSpc>
              <a:spcBef>
                <a:spcPts val="0"/>
              </a:spcBef>
              <a:spcAft>
                <a:spcPts val="0"/>
              </a:spcAft>
              <a:buClr>
                <a:srgbClr val="FFFFFF"/>
              </a:buClr>
              <a:buSzPts val="3000"/>
              <a:buNone/>
              <a:defRPr>
                <a:solidFill>
                  <a:srgbClr val="FFFFFF"/>
                </a:solidFill>
              </a:defRPr>
            </a:lvl5pPr>
            <a:lvl6pPr lvl="5" algn="l">
              <a:lnSpc>
                <a:spcPct val="100000"/>
              </a:lnSpc>
              <a:spcBef>
                <a:spcPts val="0"/>
              </a:spcBef>
              <a:spcAft>
                <a:spcPts val="0"/>
              </a:spcAft>
              <a:buClr>
                <a:srgbClr val="FFFFFF"/>
              </a:buClr>
              <a:buSzPts val="3000"/>
              <a:buNone/>
              <a:defRPr>
                <a:solidFill>
                  <a:srgbClr val="FFFFFF"/>
                </a:solidFill>
              </a:defRPr>
            </a:lvl6pPr>
            <a:lvl7pPr lvl="6" algn="l">
              <a:lnSpc>
                <a:spcPct val="100000"/>
              </a:lnSpc>
              <a:spcBef>
                <a:spcPts val="0"/>
              </a:spcBef>
              <a:spcAft>
                <a:spcPts val="0"/>
              </a:spcAft>
              <a:buClr>
                <a:srgbClr val="FFFFFF"/>
              </a:buClr>
              <a:buSzPts val="3000"/>
              <a:buNone/>
              <a:defRPr>
                <a:solidFill>
                  <a:srgbClr val="FFFFFF"/>
                </a:solidFill>
              </a:defRPr>
            </a:lvl7pPr>
            <a:lvl8pPr lvl="7" algn="l">
              <a:lnSpc>
                <a:spcPct val="100000"/>
              </a:lnSpc>
              <a:spcBef>
                <a:spcPts val="0"/>
              </a:spcBef>
              <a:spcAft>
                <a:spcPts val="0"/>
              </a:spcAft>
              <a:buClr>
                <a:srgbClr val="FFFFFF"/>
              </a:buClr>
              <a:buSzPts val="3000"/>
              <a:buNone/>
              <a:defRPr>
                <a:solidFill>
                  <a:srgbClr val="FFFFFF"/>
                </a:solidFill>
              </a:defRPr>
            </a:lvl8pPr>
            <a:lvl9pPr lvl="8" algn="l">
              <a:lnSpc>
                <a:spcPct val="100000"/>
              </a:lnSpc>
              <a:spcBef>
                <a:spcPts val="0"/>
              </a:spcBef>
              <a:spcAft>
                <a:spcPts val="0"/>
              </a:spcAft>
              <a:buClr>
                <a:srgbClr val="FFFFFF"/>
              </a:buClr>
              <a:buSzPts val="3000"/>
              <a:buNone/>
              <a:defRPr>
                <a:solidFill>
                  <a:srgbClr val="FFFFFF"/>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2EB77F"/>
        </a:solidFill>
      </p:bgPr>
    </p:bg>
    <p:spTree>
      <p:nvGrpSpPr>
        <p:cNvPr id="46" name="Shape 46"/>
        <p:cNvGrpSpPr/>
        <p:nvPr/>
      </p:nvGrpSpPr>
      <p:grpSpPr>
        <a:xfrm>
          <a:off x="0" y="0"/>
          <a:ext cx="0" cy="0"/>
          <a:chOff x="0" y="0"/>
          <a:chExt cx="0" cy="0"/>
        </a:xfrm>
      </p:grpSpPr>
      <p:sp>
        <p:nvSpPr>
          <p:cNvPr id="47" name="Google Shape;47;p26"/>
          <p:cNvSpPr txBox="1"/>
          <p:nvPr>
            <p:ph idx="1" type="subTitle"/>
          </p:nvPr>
        </p:nvSpPr>
        <p:spPr>
          <a:xfrm>
            <a:off x="3740350" y="3338725"/>
            <a:ext cx="4314600" cy="792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100"/>
              <a:buNone/>
              <a:defRPr sz="2100">
                <a:solidFill>
                  <a:srgbClr val="FFFFFF"/>
                </a:solidFill>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48" name="Google Shape;48;p26"/>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49" name="Google Shape;49;p26"/>
          <p:cNvPicPr preferRelativeResize="0"/>
          <p:nvPr/>
        </p:nvPicPr>
        <p:blipFill rotWithShape="1">
          <a:blip r:embed="rId2">
            <a:alphaModFix/>
          </a:blip>
          <a:srcRect b="0" l="0" r="0" t="0"/>
          <a:stretch/>
        </p:blipFill>
        <p:spPr>
          <a:xfrm>
            <a:off x="7730599" y="4311225"/>
            <a:ext cx="1167925" cy="657525"/>
          </a:xfrm>
          <a:prstGeom prst="rect">
            <a:avLst/>
          </a:prstGeom>
          <a:noFill/>
          <a:ln>
            <a:noFill/>
          </a:ln>
        </p:spPr>
      </p:pic>
      <p:sp>
        <p:nvSpPr>
          <p:cNvPr id="50" name="Google Shape;50;p26"/>
          <p:cNvSpPr txBox="1"/>
          <p:nvPr>
            <p:ph type="ctrTitle"/>
          </p:nvPr>
        </p:nvSpPr>
        <p:spPr>
          <a:xfrm>
            <a:off x="3740353" y="835125"/>
            <a:ext cx="5211600" cy="1730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rgbClr val="2EB77F"/>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Archivo Black"/>
              <a:buNone/>
              <a:defRPr b="0" i="0" sz="3000" u="none" cap="none" strike="noStrike">
                <a:solidFill>
                  <a:schemeClr val="dk1"/>
                </a:solidFill>
                <a:latin typeface="Archivo Black"/>
                <a:ea typeface="Archivo Black"/>
                <a:cs typeface="Archivo Black"/>
                <a:sym typeface="Archivo Black"/>
              </a:defRPr>
            </a:lvl1pPr>
            <a:lvl2pPr lvl="1"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2pPr>
            <a:lvl3pPr lvl="2"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3pPr>
            <a:lvl4pPr lvl="3"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4pPr>
            <a:lvl5pPr lvl="4"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5pPr>
            <a:lvl6pPr lvl="5"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6pPr>
            <a:lvl7pPr lvl="6"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7pPr>
            <a:lvl8pPr lvl="7"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8pPr>
            <a:lvl9pPr lvl="8"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9pPr>
          </a:lstStyle>
          <a:p/>
        </p:txBody>
      </p:sp>
      <p:sp>
        <p:nvSpPr>
          <p:cNvPr id="7" name="Google Shape;7;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rgbClr val="FFFFFF"/>
              </a:buClr>
              <a:buSzPts val="1800"/>
              <a:buFont typeface="Montserrat Medium"/>
              <a:buChar char="●"/>
              <a:defRPr b="0" i="0" sz="1800" u="none" cap="none" strike="noStrike">
                <a:solidFill>
                  <a:srgbClr val="FFFFFF"/>
                </a:solidFill>
                <a:latin typeface="Montserrat Medium"/>
                <a:ea typeface="Montserrat Medium"/>
                <a:cs typeface="Montserrat Medium"/>
                <a:sym typeface="Montserrat Medium"/>
              </a:defRPr>
            </a:lvl1pPr>
            <a:lvl2pPr indent="-317500" lvl="1" marL="914400" marR="0" rtl="0" algn="l">
              <a:lnSpc>
                <a:spcPct val="115000"/>
              </a:lnSpc>
              <a:spcBef>
                <a:spcPts val="1600"/>
              </a:spcBef>
              <a:spcAft>
                <a:spcPts val="0"/>
              </a:spcAft>
              <a:buClr>
                <a:srgbClr val="FFFFFF"/>
              </a:buClr>
              <a:buSzPts val="1400"/>
              <a:buFont typeface="Montserrat"/>
              <a:buChar char="○"/>
              <a:defRPr b="0" i="0" sz="1400" u="none" cap="none" strike="noStrike">
                <a:solidFill>
                  <a:srgbClr val="FFFFFF"/>
                </a:solidFill>
                <a:latin typeface="Montserrat"/>
                <a:ea typeface="Montserrat"/>
                <a:cs typeface="Montserrat"/>
                <a:sym typeface="Montserrat"/>
              </a:defRPr>
            </a:lvl2pPr>
            <a:lvl3pPr indent="-317500" lvl="2" marL="1371600" marR="0" rtl="0" algn="l">
              <a:lnSpc>
                <a:spcPct val="115000"/>
              </a:lnSpc>
              <a:spcBef>
                <a:spcPts val="1600"/>
              </a:spcBef>
              <a:spcAft>
                <a:spcPts val="0"/>
              </a:spcAft>
              <a:buClr>
                <a:schemeClr val="accent6"/>
              </a:buClr>
              <a:buSzPts val="1400"/>
              <a:buFont typeface="Montserrat Medium"/>
              <a:buChar char="■"/>
              <a:defRPr b="0" i="0" sz="1400" u="none" cap="none" strike="noStrike">
                <a:solidFill>
                  <a:schemeClr val="accent6"/>
                </a:solidFill>
                <a:latin typeface="Montserrat Medium"/>
                <a:ea typeface="Montserrat Medium"/>
                <a:cs typeface="Montserrat Medium"/>
                <a:sym typeface="Montserrat Medium"/>
              </a:defRPr>
            </a:lvl3pPr>
            <a:lvl4pPr indent="-317500" lvl="3" marL="1828800" marR="0" rtl="0" algn="l">
              <a:lnSpc>
                <a:spcPct val="115000"/>
              </a:lnSpc>
              <a:spcBef>
                <a:spcPts val="1600"/>
              </a:spcBef>
              <a:spcAft>
                <a:spcPts val="0"/>
              </a:spcAft>
              <a:buClr>
                <a:srgbClr val="FFFFFF"/>
              </a:buClr>
              <a:buSzPts val="1400"/>
              <a:buFont typeface="Montserrat"/>
              <a:buChar char="●"/>
              <a:defRPr b="0" i="0" sz="1400" u="none" cap="none" strike="noStrike">
                <a:solidFill>
                  <a:srgbClr val="FFFFFF"/>
                </a:solidFill>
                <a:latin typeface="Montserrat"/>
                <a:ea typeface="Montserrat"/>
                <a:cs typeface="Montserrat"/>
                <a:sym typeface="Montserrat"/>
              </a:defRPr>
            </a:lvl4pPr>
            <a:lvl5pPr indent="-317500" lvl="4" marL="2286000" marR="0" rtl="0" algn="l">
              <a:lnSpc>
                <a:spcPct val="115000"/>
              </a:lnSpc>
              <a:spcBef>
                <a:spcPts val="1600"/>
              </a:spcBef>
              <a:spcAft>
                <a:spcPts val="0"/>
              </a:spcAft>
              <a:buClr>
                <a:srgbClr val="FFFFFF"/>
              </a:buClr>
              <a:buSzPts val="1400"/>
              <a:buFont typeface="Montserrat"/>
              <a:buChar char="○"/>
              <a:defRPr b="0" i="0" sz="1400" u="none" cap="none" strike="noStrike">
                <a:solidFill>
                  <a:srgbClr val="FFFFFF"/>
                </a:solidFill>
                <a:latin typeface="Montserrat"/>
                <a:ea typeface="Montserrat"/>
                <a:cs typeface="Montserrat"/>
                <a:sym typeface="Montserrat"/>
              </a:defRPr>
            </a:lvl5pPr>
            <a:lvl6pPr indent="-317500" lvl="5" marL="2743200" marR="0" rtl="0" algn="l">
              <a:lnSpc>
                <a:spcPct val="115000"/>
              </a:lnSpc>
              <a:spcBef>
                <a:spcPts val="1600"/>
              </a:spcBef>
              <a:spcAft>
                <a:spcPts val="0"/>
              </a:spcAft>
              <a:buClr>
                <a:srgbClr val="FFFFFF"/>
              </a:buClr>
              <a:buSzPts val="1400"/>
              <a:buFont typeface="Montserrat"/>
              <a:buChar char="■"/>
              <a:defRPr b="0" i="0" sz="1400" u="none" cap="none" strike="noStrike">
                <a:solidFill>
                  <a:srgbClr val="FFFFFF"/>
                </a:solidFill>
                <a:latin typeface="Montserrat"/>
                <a:ea typeface="Montserrat"/>
                <a:cs typeface="Montserrat"/>
                <a:sym typeface="Montserrat"/>
              </a:defRPr>
            </a:lvl6pPr>
            <a:lvl7pPr indent="-317500" lvl="6" marL="3200400" marR="0" rtl="0" algn="l">
              <a:lnSpc>
                <a:spcPct val="115000"/>
              </a:lnSpc>
              <a:spcBef>
                <a:spcPts val="1600"/>
              </a:spcBef>
              <a:spcAft>
                <a:spcPts val="0"/>
              </a:spcAft>
              <a:buClr>
                <a:srgbClr val="FFFFFF"/>
              </a:buClr>
              <a:buSzPts val="1400"/>
              <a:buFont typeface="Montserrat Light"/>
              <a:buChar char="●"/>
              <a:defRPr b="0" i="0" sz="1400" u="none" cap="none" strike="noStrike">
                <a:solidFill>
                  <a:srgbClr val="FFFFFF"/>
                </a:solidFill>
                <a:latin typeface="Montserrat Light"/>
                <a:ea typeface="Montserrat Light"/>
                <a:cs typeface="Montserrat Light"/>
                <a:sym typeface="Montserrat Light"/>
              </a:defRPr>
            </a:lvl7pPr>
            <a:lvl8pPr indent="-317500" lvl="7" marL="3657600" marR="0" rtl="0" algn="l">
              <a:lnSpc>
                <a:spcPct val="115000"/>
              </a:lnSpc>
              <a:spcBef>
                <a:spcPts val="1600"/>
              </a:spcBef>
              <a:spcAft>
                <a:spcPts val="0"/>
              </a:spcAft>
              <a:buClr>
                <a:srgbClr val="FFFFFF"/>
              </a:buClr>
              <a:buSzPts val="1400"/>
              <a:buFont typeface="Montserrat Light"/>
              <a:buChar char="○"/>
              <a:defRPr b="0" i="0" sz="1400" u="none" cap="none" strike="noStrike">
                <a:solidFill>
                  <a:srgbClr val="FFFFFF"/>
                </a:solidFill>
                <a:latin typeface="Montserrat Light"/>
                <a:ea typeface="Montserrat Light"/>
                <a:cs typeface="Montserrat Light"/>
                <a:sym typeface="Montserrat Light"/>
              </a:defRPr>
            </a:lvl8pPr>
            <a:lvl9pPr indent="-317500" lvl="8" marL="4114800" marR="0" rtl="0" algn="l">
              <a:lnSpc>
                <a:spcPct val="115000"/>
              </a:lnSpc>
              <a:spcBef>
                <a:spcPts val="1600"/>
              </a:spcBef>
              <a:spcAft>
                <a:spcPts val="1600"/>
              </a:spcAft>
              <a:buClr>
                <a:srgbClr val="FFFFFF"/>
              </a:buClr>
              <a:buSzPts val="1400"/>
              <a:buFont typeface="Montserrat Light"/>
              <a:buChar char="■"/>
              <a:defRPr b="0" i="0" sz="1400" u="none" cap="none" strike="noStrike">
                <a:solidFill>
                  <a:srgbClr val="FFFFFF"/>
                </a:solidFill>
                <a:latin typeface="Montserrat Light"/>
                <a:ea typeface="Montserrat Light"/>
                <a:cs typeface="Montserrat Light"/>
                <a:sym typeface="Montserrat Light"/>
              </a:defRPr>
            </a:lvl9pPr>
          </a:lstStyle>
          <a:p/>
        </p:txBody>
      </p:sp>
      <p:sp>
        <p:nvSpPr>
          <p:cNvPr id="8" name="Google Shape;8;p17"/>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38.png"/><Relationship Id="rId7"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jpg"/><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www.kuilutumpeen.fi/" TargetMode="Externa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4.jpg"/><Relationship Id="rId4" Type="http://schemas.openxmlformats.org/officeDocument/2006/relationships/image" Target="../media/image37.jpg"/><Relationship Id="rId5" Type="http://schemas.openxmlformats.org/officeDocument/2006/relationships/image" Target="../media/image33.jpg"/><Relationship Id="rId6"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3.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6.jpg"/><Relationship Id="rId5" Type="http://schemas.openxmlformats.org/officeDocument/2006/relationships/image" Target="../media/image32.png"/><Relationship Id="rId6"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B77F"/>
        </a:solidFill>
      </p:bgPr>
    </p:bg>
    <p:spTree>
      <p:nvGrpSpPr>
        <p:cNvPr id="84" name="Shape 84"/>
        <p:cNvGrpSpPr/>
        <p:nvPr/>
      </p:nvGrpSpPr>
      <p:grpSpPr>
        <a:xfrm>
          <a:off x="0" y="0"/>
          <a:ext cx="0" cy="0"/>
          <a:chOff x="0" y="0"/>
          <a:chExt cx="0" cy="0"/>
        </a:xfrm>
      </p:grpSpPr>
      <p:sp>
        <p:nvSpPr>
          <p:cNvPr id="85" name="Google Shape;85;p1"/>
          <p:cNvSpPr/>
          <p:nvPr/>
        </p:nvSpPr>
        <p:spPr>
          <a:xfrm>
            <a:off x="3646025" y="951100"/>
            <a:ext cx="3423300" cy="1142400"/>
          </a:xfrm>
          <a:prstGeom prst="rect">
            <a:avLst/>
          </a:prstGeom>
          <a:solidFill>
            <a:srgbClr val="A7519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
          <p:cNvSpPr txBox="1"/>
          <p:nvPr>
            <p:ph idx="4294967295" type="body"/>
          </p:nvPr>
        </p:nvSpPr>
        <p:spPr>
          <a:xfrm>
            <a:off x="3727200" y="2198200"/>
            <a:ext cx="3423300" cy="277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solidFill>
                  <a:srgbClr val="000000"/>
                </a:solidFill>
              </a:rPr>
              <a:t>Vaatteita ja vastamainontaa -työpajassa keskustellaan kartan, valokuvien ja vastamainosten kautta 🡪 Opitaan kestävästä kehityksestä, viestinnästä ja vaikuttamisen tavoista vaatetuotannossa</a:t>
            </a:r>
            <a:endParaRPr>
              <a:solidFill>
                <a:srgbClr val="000000"/>
              </a:solidFill>
            </a:endParaRPr>
          </a:p>
        </p:txBody>
      </p:sp>
      <p:pic>
        <p:nvPicPr>
          <p:cNvPr id="87" name="Google Shape;87;p1"/>
          <p:cNvPicPr preferRelativeResize="0"/>
          <p:nvPr/>
        </p:nvPicPr>
        <p:blipFill rotWithShape="1">
          <a:blip r:embed="rId3">
            <a:alphaModFix/>
          </a:blip>
          <a:srcRect b="0" l="0" r="0" t="0"/>
          <a:stretch/>
        </p:blipFill>
        <p:spPr>
          <a:xfrm rot="-5687722">
            <a:off x="7068721" y="-367752"/>
            <a:ext cx="1652658" cy="1739329"/>
          </a:xfrm>
          <a:prstGeom prst="rect">
            <a:avLst/>
          </a:prstGeom>
          <a:noFill/>
          <a:ln>
            <a:noFill/>
          </a:ln>
        </p:spPr>
      </p:pic>
      <p:sp>
        <p:nvSpPr>
          <p:cNvPr id="88" name="Google Shape;88;p1"/>
          <p:cNvSpPr txBox="1"/>
          <p:nvPr>
            <p:ph type="title"/>
          </p:nvPr>
        </p:nvSpPr>
        <p:spPr>
          <a:xfrm>
            <a:off x="3687125" y="819700"/>
            <a:ext cx="3640200" cy="1378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4800"/>
              <a:buFont typeface="Arial"/>
              <a:buNone/>
            </a:pPr>
            <a:r>
              <a:rPr lang="en" sz="2900">
                <a:solidFill>
                  <a:srgbClr val="FFFFFF"/>
                </a:solidFill>
              </a:rPr>
              <a:t>Vaatteita ja vastamainontaa</a:t>
            </a:r>
            <a:endParaRPr sz="2900">
              <a:solidFill>
                <a:srgbClr val="FFFFFF"/>
              </a:solidFill>
            </a:endParaRPr>
          </a:p>
        </p:txBody>
      </p:sp>
      <p:pic>
        <p:nvPicPr>
          <p:cNvPr id="89" name="Google Shape;89;p1"/>
          <p:cNvPicPr preferRelativeResize="0"/>
          <p:nvPr/>
        </p:nvPicPr>
        <p:blipFill rotWithShape="1">
          <a:blip r:embed="rId4">
            <a:alphaModFix/>
          </a:blip>
          <a:srcRect b="0" l="54699" r="0" t="0"/>
          <a:stretch/>
        </p:blipFill>
        <p:spPr>
          <a:xfrm>
            <a:off x="172738" y="1175075"/>
            <a:ext cx="3298199" cy="25379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22d80af09db_0_87"/>
          <p:cNvSpPr txBox="1"/>
          <p:nvPr>
            <p:ph idx="2" type="body"/>
          </p:nvPr>
        </p:nvSpPr>
        <p:spPr>
          <a:xfrm>
            <a:off x="4774325" y="688300"/>
            <a:ext cx="4242300" cy="1597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t>Kestävän kehityksen tavoitteet: Vastuullinen kuluttaminen, yritystoiminta ja valtioiden sopimukset onnistuvat vain, jos niitä toteutetaan aktiivisesti.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p:txBody>
      </p:sp>
      <p:sp>
        <p:nvSpPr>
          <p:cNvPr id="157" name="Google Shape;157;g22d80af09db_0_87"/>
          <p:cNvSpPr/>
          <p:nvPr/>
        </p:nvSpPr>
        <p:spPr>
          <a:xfrm>
            <a:off x="1019425" y="2285400"/>
            <a:ext cx="2571600" cy="5727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 name="Google Shape;158;g22d80af09db_0_87"/>
          <p:cNvPicPr preferRelativeResize="0"/>
          <p:nvPr/>
        </p:nvPicPr>
        <p:blipFill rotWithShape="1">
          <a:blip r:embed="rId3">
            <a:alphaModFix/>
          </a:blip>
          <a:srcRect b="0" l="0" r="0" t="19659"/>
          <a:stretch/>
        </p:blipFill>
        <p:spPr>
          <a:xfrm>
            <a:off x="233810" y="365872"/>
            <a:ext cx="4142831" cy="4411744"/>
          </a:xfrm>
          <a:prstGeom prst="rect">
            <a:avLst/>
          </a:prstGeom>
          <a:noFill/>
          <a:ln>
            <a:noFill/>
          </a:ln>
        </p:spPr>
      </p:pic>
      <p:sp>
        <p:nvSpPr>
          <p:cNvPr id="159" name="Google Shape;159;g22d80af09db_0_87"/>
          <p:cNvSpPr txBox="1"/>
          <p:nvPr/>
        </p:nvSpPr>
        <p:spPr>
          <a:xfrm>
            <a:off x="4774325" y="1795850"/>
            <a:ext cx="3867000" cy="269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chemeClr val="lt1"/>
                </a:solidFill>
                <a:latin typeface="Montserrat"/>
                <a:ea typeface="Montserrat"/>
                <a:cs typeface="Montserrat"/>
                <a:sym typeface="Montserrat"/>
              </a:rPr>
              <a:t>Harjoitus:</a:t>
            </a:r>
            <a:endParaRPr b="1" sz="18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lt1"/>
                </a:solidFill>
                <a:latin typeface="Montserrat Medium"/>
                <a:ea typeface="Montserrat Medium"/>
                <a:cs typeface="Montserrat Medium"/>
                <a:sym typeface="Montserrat Medium"/>
              </a:rPr>
              <a:t>Valitkaa yksi kiinnostava vastamainos. Tarkastelkaa sitten YK-maita sitovia Agenda 2030 -tavoitteita.</a:t>
            </a:r>
            <a:endParaRPr sz="1800">
              <a:solidFill>
                <a:schemeClr val="lt1"/>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lang="en" sz="1800">
                <a:solidFill>
                  <a:schemeClr val="lt1"/>
                </a:solidFill>
                <a:latin typeface="Montserrat Medium"/>
                <a:ea typeface="Montserrat Medium"/>
                <a:cs typeface="Montserrat Medium"/>
                <a:sym typeface="Montserrat Medium"/>
              </a:rPr>
              <a:t>Mihin tavoitteisiin vastamainoksen kuva ja sanoma liittyvät? Miten?</a:t>
            </a:r>
            <a:endParaRPr>
              <a:latin typeface="Montserrat Medium"/>
              <a:ea typeface="Montserrat Medium"/>
              <a:cs typeface="Montserrat Medium"/>
              <a:sym typeface="Montserrat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3" name="Shape 163"/>
        <p:cNvGrpSpPr/>
        <p:nvPr/>
      </p:nvGrpSpPr>
      <p:grpSpPr>
        <a:xfrm>
          <a:off x="0" y="0"/>
          <a:ext cx="0" cy="0"/>
          <a:chOff x="0" y="0"/>
          <a:chExt cx="0" cy="0"/>
        </a:xfrm>
      </p:grpSpPr>
      <p:pic>
        <p:nvPicPr>
          <p:cNvPr id="164" name="Google Shape;164;g22d80af09db_0_98"/>
          <p:cNvPicPr preferRelativeResize="0"/>
          <p:nvPr/>
        </p:nvPicPr>
        <p:blipFill rotWithShape="1">
          <a:blip r:embed="rId3">
            <a:alphaModFix/>
          </a:blip>
          <a:srcRect b="0" l="0" r="0" t="0"/>
          <a:stretch/>
        </p:blipFill>
        <p:spPr>
          <a:xfrm>
            <a:off x="6364595" y="0"/>
            <a:ext cx="2779406" cy="5143500"/>
          </a:xfrm>
          <a:prstGeom prst="rect">
            <a:avLst/>
          </a:prstGeom>
          <a:noFill/>
          <a:ln>
            <a:noFill/>
          </a:ln>
        </p:spPr>
      </p:pic>
      <p:pic>
        <p:nvPicPr>
          <p:cNvPr id="165" name="Google Shape;165;g22d80af09db_0_98"/>
          <p:cNvPicPr preferRelativeResize="0"/>
          <p:nvPr/>
        </p:nvPicPr>
        <p:blipFill rotWithShape="1">
          <a:blip r:embed="rId4">
            <a:alphaModFix/>
          </a:blip>
          <a:srcRect b="0" l="0" r="0" t="0"/>
          <a:stretch/>
        </p:blipFill>
        <p:spPr>
          <a:xfrm>
            <a:off x="6083900" y="1207125"/>
            <a:ext cx="2955901" cy="2654933"/>
          </a:xfrm>
          <a:prstGeom prst="rect">
            <a:avLst/>
          </a:prstGeom>
          <a:noFill/>
          <a:ln>
            <a:noFill/>
          </a:ln>
        </p:spPr>
      </p:pic>
      <p:pic>
        <p:nvPicPr>
          <p:cNvPr id="166" name="Google Shape;166;g22d80af09db_0_98"/>
          <p:cNvPicPr preferRelativeResize="0"/>
          <p:nvPr/>
        </p:nvPicPr>
        <p:blipFill rotWithShape="1">
          <a:blip r:embed="rId5">
            <a:alphaModFix/>
          </a:blip>
          <a:srcRect b="0" l="0" r="0" t="0"/>
          <a:stretch/>
        </p:blipFill>
        <p:spPr>
          <a:xfrm>
            <a:off x="6624114" y="1458413"/>
            <a:ext cx="2415676" cy="3685085"/>
          </a:xfrm>
          <a:prstGeom prst="rect">
            <a:avLst/>
          </a:prstGeom>
          <a:noFill/>
          <a:ln>
            <a:noFill/>
          </a:ln>
        </p:spPr>
      </p:pic>
      <p:pic>
        <p:nvPicPr>
          <p:cNvPr id="167" name="Google Shape;167;g22d80af09db_0_98"/>
          <p:cNvPicPr preferRelativeResize="0"/>
          <p:nvPr/>
        </p:nvPicPr>
        <p:blipFill rotWithShape="1">
          <a:blip r:embed="rId6">
            <a:alphaModFix/>
          </a:blip>
          <a:srcRect b="0" l="0" r="0" t="0"/>
          <a:stretch/>
        </p:blipFill>
        <p:spPr>
          <a:xfrm>
            <a:off x="-1169125" y="-273137"/>
            <a:ext cx="2869535" cy="2654926"/>
          </a:xfrm>
          <a:prstGeom prst="rect">
            <a:avLst/>
          </a:prstGeom>
          <a:noFill/>
          <a:ln>
            <a:noFill/>
          </a:ln>
        </p:spPr>
      </p:pic>
      <p:pic>
        <p:nvPicPr>
          <p:cNvPr id="168" name="Google Shape;168;g22d80af09db_0_98"/>
          <p:cNvPicPr preferRelativeResize="0"/>
          <p:nvPr/>
        </p:nvPicPr>
        <p:blipFill rotWithShape="1">
          <a:blip r:embed="rId7">
            <a:alphaModFix/>
          </a:blip>
          <a:srcRect b="0" l="0" r="0" t="0"/>
          <a:stretch/>
        </p:blipFill>
        <p:spPr>
          <a:xfrm>
            <a:off x="7730599" y="4311225"/>
            <a:ext cx="1167925" cy="657525"/>
          </a:xfrm>
          <a:prstGeom prst="rect">
            <a:avLst/>
          </a:prstGeom>
          <a:noFill/>
          <a:ln>
            <a:noFill/>
          </a:ln>
        </p:spPr>
      </p:pic>
      <p:sp>
        <p:nvSpPr>
          <p:cNvPr id="169" name="Google Shape;169;g22d80af09db_0_98"/>
          <p:cNvSpPr txBox="1"/>
          <p:nvPr>
            <p:ph type="title"/>
          </p:nvPr>
        </p:nvSpPr>
        <p:spPr>
          <a:xfrm>
            <a:off x="2320850" y="1683225"/>
            <a:ext cx="4218000" cy="2234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0000"/>
                </a:solidFill>
              </a:rPr>
              <a:t>HUH! NYT TARVITAAN RATKAISUJA!</a:t>
            </a:r>
            <a:endParaRPr sz="2800">
              <a:solidFill>
                <a:srgbClr val="000000"/>
              </a:solidFill>
            </a:endParaRPr>
          </a:p>
          <a:p>
            <a:pPr indent="0" lvl="0" marL="0" rtl="0" algn="l">
              <a:lnSpc>
                <a:spcPct val="100000"/>
              </a:lnSpc>
              <a:spcBef>
                <a:spcPts val="0"/>
              </a:spcBef>
              <a:spcAft>
                <a:spcPts val="0"/>
              </a:spcAft>
              <a:buNone/>
            </a:pPr>
            <a:r>
              <a:rPr lang="en" sz="2800">
                <a:solidFill>
                  <a:srgbClr val="000000"/>
                </a:solidFill>
              </a:rPr>
              <a:t>MITÄ VOIMME TEHDÄ?</a:t>
            </a:r>
            <a:endParaRPr sz="2800">
              <a:solidFill>
                <a:srgbClr val="000000"/>
              </a:solidFill>
            </a:endParaRPr>
          </a:p>
          <a:p>
            <a:pPr indent="0" lvl="0" marL="0" rtl="0" algn="l">
              <a:lnSpc>
                <a:spcPct val="100000"/>
              </a:lnSpc>
              <a:spcBef>
                <a:spcPts val="0"/>
              </a:spcBef>
              <a:spcAft>
                <a:spcPts val="0"/>
              </a:spcAft>
              <a:buNone/>
            </a:pPr>
            <a:r>
              <a:t/>
            </a:r>
            <a:endParaRPr sz="2800">
              <a:solidFill>
                <a:srgbClr val="000000"/>
              </a:solidFill>
            </a:endParaRPr>
          </a:p>
          <a:p>
            <a:pPr indent="0" lvl="0" marL="0" rtl="0" algn="l">
              <a:lnSpc>
                <a:spcPct val="100000"/>
              </a:lnSpc>
              <a:spcBef>
                <a:spcPts val="0"/>
              </a:spcBef>
              <a:spcAft>
                <a:spcPts val="0"/>
              </a:spcAft>
              <a:buSzPts val="4800"/>
              <a:buNone/>
            </a:pPr>
            <a:r>
              <a:t/>
            </a:r>
            <a:endParaRPr sz="2800">
              <a:solidFill>
                <a:srgbClr val="000000"/>
              </a:solidFill>
            </a:endParaRPr>
          </a:p>
        </p:txBody>
      </p:sp>
      <p:sp>
        <p:nvSpPr>
          <p:cNvPr id="170" name="Google Shape;170;g22d80af09db_0_98"/>
          <p:cNvSpPr txBox="1"/>
          <p:nvPr>
            <p:ph idx="4294967295" type="body"/>
          </p:nvPr>
        </p:nvSpPr>
        <p:spPr>
          <a:xfrm>
            <a:off x="2320850" y="2903375"/>
            <a:ext cx="3423300" cy="206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700">
              <a:solidFill>
                <a:srgbClr val="000000"/>
              </a:solidFill>
            </a:endParaRPr>
          </a:p>
          <a:p>
            <a:pPr indent="0" lvl="0" marL="0" rtl="0" algn="l">
              <a:lnSpc>
                <a:spcPct val="115000"/>
              </a:lnSpc>
              <a:spcBef>
                <a:spcPts val="1600"/>
              </a:spcBef>
              <a:spcAft>
                <a:spcPts val="0"/>
              </a:spcAft>
              <a:buNone/>
            </a:pPr>
            <a:r>
              <a:rPr lang="en" sz="1700">
                <a:solidFill>
                  <a:srgbClr val="000000"/>
                </a:solidFill>
              </a:rPr>
              <a:t># koulussa toteutettavat </a:t>
            </a:r>
            <a:br>
              <a:rPr lang="en" sz="1700">
                <a:solidFill>
                  <a:srgbClr val="000000"/>
                </a:solidFill>
              </a:rPr>
            </a:br>
            <a:r>
              <a:rPr lang="en" sz="1700">
                <a:solidFill>
                  <a:srgbClr val="000000"/>
                </a:solidFill>
              </a:rPr>
              <a:t># helpot # villit / kunnianhimoiset # kalliit </a:t>
            </a:r>
            <a:endParaRPr sz="1700">
              <a:solidFill>
                <a:srgbClr val="000000"/>
              </a:solidFill>
            </a:endParaRPr>
          </a:p>
          <a:p>
            <a:pPr indent="0" lvl="0" marL="0" rtl="0" algn="l">
              <a:lnSpc>
                <a:spcPct val="115000"/>
              </a:lnSpc>
              <a:spcBef>
                <a:spcPts val="1600"/>
              </a:spcBef>
              <a:spcAft>
                <a:spcPts val="0"/>
              </a:spcAft>
              <a:buNone/>
            </a:pPr>
            <a:r>
              <a:t/>
            </a:r>
            <a:endParaRPr sz="1500">
              <a:solidFill>
                <a:srgbClr val="000000"/>
              </a:solidFill>
            </a:endParaRPr>
          </a:p>
          <a:p>
            <a:pPr indent="0" lvl="0" marL="0" rtl="0" algn="l">
              <a:lnSpc>
                <a:spcPct val="115000"/>
              </a:lnSpc>
              <a:spcBef>
                <a:spcPts val="1600"/>
              </a:spcBef>
              <a:spcAft>
                <a:spcPts val="1600"/>
              </a:spcAft>
              <a:buSzPts val="1800"/>
              <a:buNone/>
            </a:pPr>
            <a:r>
              <a:t/>
            </a:r>
            <a:endParaRPr sz="150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22d80af09db_0_111"/>
          <p:cNvSpPr txBox="1"/>
          <p:nvPr>
            <p:ph idx="2" type="body"/>
          </p:nvPr>
        </p:nvSpPr>
        <p:spPr>
          <a:xfrm>
            <a:off x="4173625" y="1551800"/>
            <a:ext cx="4658700" cy="30174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SzPts val="1900"/>
              <a:buChar char="●"/>
            </a:pPr>
            <a:r>
              <a:rPr lang="en" sz="1900"/>
              <a:t>Käytä kauan, huolla ja pese oikein</a:t>
            </a:r>
            <a:endParaRPr sz="1900"/>
          </a:p>
          <a:p>
            <a:pPr indent="-349250" lvl="0" marL="457200" rtl="0" algn="l">
              <a:lnSpc>
                <a:spcPct val="115000"/>
              </a:lnSpc>
              <a:spcBef>
                <a:spcPts val="0"/>
              </a:spcBef>
              <a:spcAft>
                <a:spcPts val="0"/>
              </a:spcAft>
              <a:buSzPts val="1900"/>
              <a:buChar char="●"/>
            </a:pPr>
            <a:r>
              <a:rPr lang="en" sz="1900"/>
              <a:t>Jaa, vaihda, kierrätä oikein</a:t>
            </a:r>
            <a:endParaRPr sz="1900"/>
          </a:p>
          <a:p>
            <a:pPr indent="-349250" lvl="0" marL="457200" rtl="0" algn="l">
              <a:lnSpc>
                <a:spcPct val="115000"/>
              </a:lnSpc>
              <a:spcBef>
                <a:spcPts val="0"/>
              </a:spcBef>
              <a:spcAft>
                <a:spcPts val="0"/>
              </a:spcAft>
              <a:buSzPts val="1900"/>
              <a:buChar char="●"/>
            </a:pPr>
            <a:r>
              <a:rPr lang="en" sz="1900"/>
              <a:t>Osta vain tarpeellista</a:t>
            </a:r>
            <a:endParaRPr sz="1900"/>
          </a:p>
          <a:p>
            <a:pPr indent="-349250" lvl="0" marL="457200" rtl="0" algn="l">
              <a:lnSpc>
                <a:spcPct val="115000"/>
              </a:lnSpc>
              <a:spcBef>
                <a:spcPts val="0"/>
              </a:spcBef>
              <a:spcAft>
                <a:spcPts val="0"/>
              </a:spcAft>
              <a:buSzPts val="1900"/>
              <a:buChar char="●"/>
            </a:pPr>
            <a:r>
              <a:rPr lang="en" sz="1900"/>
              <a:t>Valitse laadukasta, itselle sopivaa,</a:t>
            </a:r>
            <a:endParaRPr sz="1900"/>
          </a:p>
          <a:p>
            <a:pPr indent="-349250" lvl="0" marL="457200" rtl="0" algn="l">
              <a:lnSpc>
                <a:spcPct val="115000"/>
              </a:lnSpc>
              <a:spcBef>
                <a:spcPts val="0"/>
              </a:spcBef>
              <a:spcAft>
                <a:spcPts val="0"/>
              </a:spcAft>
              <a:buSzPts val="1900"/>
              <a:buChar char="●"/>
            </a:pPr>
            <a:r>
              <a:rPr lang="en" sz="1900"/>
              <a:t>kierrätettyä, eettistä, Reilua</a:t>
            </a:r>
            <a:endParaRPr sz="1900"/>
          </a:p>
          <a:p>
            <a:pPr indent="-349250" lvl="0" marL="457200" rtl="0" algn="l">
              <a:lnSpc>
                <a:spcPct val="115000"/>
              </a:lnSpc>
              <a:spcBef>
                <a:spcPts val="0"/>
              </a:spcBef>
              <a:spcAft>
                <a:spcPts val="0"/>
              </a:spcAft>
              <a:buSzPts val="1900"/>
              <a:buChar char="●"/>
            </a:pPr>
            <a:r>
              <a:rPr lang="en" sz="1900"/>
              <a:t>Tee työtä, joka tukee näitä</a:t>
            </a:r>
            <a:endParaRPr sz="1900"/>
          </a:p>
        </p:txBody>
      </p:sp>
      <p:sp>
        <p:nvSpPr>
          <p:cNvPr id="176" name="Google Shape;176;g22d80af09db_0_111"/>
          <p:cNvSpPr/>
          <p:nvPr/>
        </p:nvSpPr>
        <p:spPr>
          <a:xfrm>
            <a:off x="4361325" y="256550"/>
            <a:ext cx="4470900" cy="1295400"/>
          </a:xfrm>
          <a:prstGeom prst="rect">
            <a:avLst/>
          </a:prstGeom>
          <a:solidFill>
            <a:srgbClr val="A7519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g22d80af09db_0_111"/>
          <p:cNvSpPr txBox="1"/>
          <p:nvPr>
            <p:ph type="title"/>
          </p:nvPr>
        </p:nvSpPr>
        <p:spPr>
          <a:xfrm rot="461">
            <a:off x="4361286" y="256983"/>
            <a:ext cx="4470900" cy="97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300">
                <a:solidFill>
                  <a:srgbClr val="FFFFFF"/>
                </a:solidFill>
              </a:rPr>
              <a:t>Tapoja ja valtaa vaikuttaa: </a:t>
            </a:r>
            <a:endParaRPr sz="2300">
              <a:solidFill>
                <a:srgbClr val="FFFFFF"/>
              </a:solidFill>
            </a:endParaRPr>
          </a:p>
          <a:p>
            <a:pPr indent="0" lvl="0" marL="0" rtl="0" algn="l">
              <a:lnSpc>
                <a:spcPct val="100000"/>
              </a:lnSpc>
              <a:spcBef>
                <a:spcPts val="0"/>
              </a:spcBef>
              <a:spcAft>
                <a:spcPts val="0"/>
              </a:spcAft>
              <a:buNone/>
            </a:pPr>
            <a:r>
              <a:rPr lang="en" sz="2300">
                <a:solidFill>
                  <a:srgbClr val="FFFFFF"/>
                </a:solidFill>
              </a:rPr>
              <a:t>Vähemmän pikamuotia </a:t>
            </a:r>
            <a:endParaRPr sz="2300">
              <a:solidFill>
                <a:srgbClr val="FFFFFF"/>
              </a:solidFill>
            </a:endParaRPr>
          </a:p>
          <a:p>
            <a:pPr indent="0" lvl="0" marL="0" rtl="0" algn="l">
              <a:lnSpc>
                <a:spcPct val="100000"/>
              </a:lnSpc>
              <a:spcBef>
                <a:spcPts val="0"/>
              </a:spcBef>
              <a:spcAft>
                <a:spcPts val="0"/>
              </a:spcAft>
              <a:buNone/>
            </a:pPr>
            <a:r>
              <a:rPr lang="en" sz="2300">
                <a:solidFill>
                  <a:srgbClr val="FFFFFF"/>
                </a:solidFill>
              </a:rPr>
              <a:t>ja jätettä </a:t>
            </a:r>
            <a:endParaRPr sz="2300">
              <a:solidFill>
                <a:srgbClr val="FFFFFF"/>
              </a:solidFill>
            </a:endParaRPr>
          </a:p>
          <a:p>
            <a:pPr indent="0" lvl="0" marL="0" rtl="0" algn="l">
              <a:lnSpc>
                <a:spcPct val="100000"/>
              </a:lnSpc>
              <a:spcBef>
                <a:spcPts val="0"/>
              </a:spcBef>
              <a:spcAft>
                <a:spcPts val="0"/>
              </a:spcAft>
              <a:buNone/>
            </a:pPr>
            <a:r>
              <a:t/>
            </a:r>
            <a:endParaRPr sz="1200">
              <a:solidFill>
                <a:srgbClr val="FFFFFF"/>
              </a:solidFill>
            </a:endParaRPr>
          </a:p>
          <a:p>
            <a:pPr indent="0" lvl="0" marL="0" rtl="0" algn="l">
              <a:lnSpc>
                <a:spcPct val="100000"/>
              </a:lnSpc>
              <a:spcBef>
                <a:spcPts val="0"/>
              </a:spcBef>
              <a:spcAft>
                <a:spcPts val="0"/>
              </a:spcAft>
              <a:buSzPts val="3000"/>
              <a:buNone/>
            </a:pPr>
            <a:r>
              <a:t/>
            </a:r>
            <a:endParaRPr sz="1200">
              <a:solidFill>
                <a:srgbClr val="FFFFFF"/>
              </a:solidFill>
            </a:endParaRPr>
          </a:p>
        </p:txBody>
      </p:sp>
      <p:pic>
        <p:nvPicPr>
          <p:cNvPr id="178" name="Google Shape;178;g22d80af09db_0_111"/>
          <p:cNvPicPr preferRelativeResize="0"/>
          <p:nvPr/>
        </p:nvPicPr>
        <p:blipFill rotWithShape="1">
          <a:blip r:embed="rId3">
            <a:alphaModFix/>
          </a:blip>
          <a:srcRect b="0" l="0" r="0" t="0"/>
          <a:stretch/>
        </p:blipFill>
        <p:spPr>
          <a:xfrm>
            <a:off x="578991" y="124226"/>
            <a:ext cx="3450211" cy="489503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232ef4a2e3e_0_33"/>
          <p:cNvSpPr txBox="1"/>
          <p:nvPr>
            <p:ph type="title"/>
          </p:nvPr>
        </p:nvSpPr>
        <p:spPr>
          <a:xfrm>
            <a:off x="311700" y="550925"/>
            <a:ext cx="8520600" cy="1282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Tapoja ja valtaa vaikuttaa: </a:t>
            </a:r>
            <a:endParaRPr/>
          </a:p>
          <a:p>
            <a:pPr indent="0" lvl="0" marL="0" rtl="0" algn="l">
              <a:lnSpc>
                <a:spcPct val="100000"/>
              </a:lnSpc>
              <a:spcBef>
                <a:spcPts val="0"/>
              </a:spcBef>
              <a:spcAft>
                <a:spcPts val="0"/>
              </a:spcAft>
              <a:buNone/>
            </a:pPr>
            <a:r>
              <a:rPr lang="en"/>
              <a:t>Lisää viestintää ja painetta</a:t>
            </a:r>
            <a:endParaRPr/>
          </a:p>
          <a:p>
            <a:pPr indent="0" lvl="0" marL="0" rtl="0" algn="l">
              <a:lnSpc>
                <a:spcPct val="100000"/>
              </a:lnSpc>
              <a:spcBef>
                <a:spcPts val="0"/>
              </a:spcBef>
              <a:spcAft>
                <a:spcPts val="0"/>
              </a:spcAft>
              <a:buNone/>
            </a:pPr>
            <a:r>
              <a:t/>
            </a:r>
            <a:endParaRPr/>
          </a:p>
          <a:p>
            <a:pPr indent="0" lvl="0" marL="0" rtl="0" algn="ctr">
              <a:lnSpc>
                <a:spcPct val="100000"/>
              </a:lnSpc>
              <a:spcBef>
                <a:spcPts val="0"/>
              </a:spcBef>
              <a:spcAft>
                <a:spcPts val="0"/>
              </a:spcAft>
              <a:buSzPts val="3000"/>
              <a:buNone/>
            </a:pPr>
            <a:r>
              <a:t/>
            </a:r>
            <a:endParaRPr/>
          </a:p>
        </p:txBody>
      </p:sp>
      <p:sp>
        <p:nvSpPr>
          <p:cNvPr id="184" name="Google Shape;184;g232ef4a2e3e_0_33"/>
          <p:cNvSpPr txBox="1"/>
          <p:nvPr>
            <p:ph idx="1" type="body"/>
          </p:nvPr>
        </p:nvSpPr>
        <p:spPr>
          <a:xfrm>
            <a:off x="311700" y="1705000"/>
            <a:ext cx="6147600" cy="23667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SzPts val="1900"/>
              <a:buChar char="●"/>
            </a:pPr>
            <a:r>
              <a:rPr lang="en" sz="1900"/>
              <a:t>Juttele ja vaikuta eri rooleissa (opiskelu, työ, perhe, kaverit, harrastus)</a:t>
            </a:r>
            <a:endParaRPr sz="1900"/>
          </a:p>
          <a:p>
            <a:pPr indent="-349250" lvl="0" marL="457200" rtl="0" algn="l">
              <a:lnSpc>
                <a:spcPct val="115000"/>
              </a:lnSpc>
              <a:spcBef>
                <a:spcPts val="0"/>
              </a:spcBef>
              <a:spcAft>
                <a:spcPts val="0"/>
              </a:spcAft>
              <a:buSzPts val="1900"/>
              <a:buChar char="●"/>
            </a:pPr>
            <a:r>
              <a:rPr lang="en" sz="1900"/>
              <a:t>Anna palautetta kaupalle/brändille</a:t>
            </a:r>
            <a:endParaRPr sz="1900"/>
          </a:p>
          <a:p>
            <a:pPr indent="-349250" lvl="0" marL="457200" rtl="0" algn="l">
              <a:lnSpc>
                <a:spcPct val="115000"/>
              </a:lnSpc>
              <a:spcBef>
                <a:spcPts val="0"/>
              </a:spcBef>
              <a:spcAft>
                <a:spcPts val="0"/>
              </a:spcAft>
              <a:buSzPts val="1900"/>
              <a:buChar char="●"/>
            </a:pPr>
            <a:r>
              <a:rPr lang="en" sz="1900"/>
              <a:t>Tue kampanjoita, jotka vaativat mm. läpinäkyvyyttä ja riittäviä palkkoja → Sitovat YK-periaatteet, järjestöt, Vaatevallankumous</a:t>
            </a:r>
            <a:endParaRPr sz="1900"/>
          </a:p>
          <a:p>
            <a:pPr indent="0" lvl="0" marL="0" rtl="0" algn="l">
              <a:lnSpc>
                <a:spcPct val="115000"/>
              </a:lnSpc>
              <a:spcBef>
                <a:spcPts val="1600"/>
              </a:spcBef>
              <a:spcAft>
                <a:spcPts val="0"/>
              </a:spcAft>
              <a:buNone/>
            </a:pPr>
            <a:r>
              <a:t/>
            </a:r>
            <a:endParaRPr/>
          </a:p>
          <a:p>
            <a:pPr indent="0" lvl="0" marL="0" rtl="0" algn="l">
              <a:lnSpc>
                <a:spcPct val="115000"/>
              </a:lnSpc>
              <a:spcBef>
                <a:spcPts val="1600"/>
              </a:spcBef>
              <a:spcAft>
                <a:spcPts val="1600"/>
              </a:spcAft>
              <a:buSzPts val="1800"/>
              <a:buNone/>
            </a:pPr>
            <a:r>
              <a:t/>
            </a:r>
            <a:endParaRPr/>
          </a:p>
        </p:txBody>
      </p:sp>
      <p:pic>
        <p:nvPicPr>
          <p:cNvPr id="185" name="Google Shape;185;g232ef4a2e3e_0_33"/>
          <p:cNvPicPr preferRelativeResize="0"/>
          <p:nvPr/>
        </p:nvPicPr>
        <p:blipFill rotWithShape="1">
          <a:blip r:embed="rId3">
            <a:alphaModFix/>
          </a:blip>
          <a:srcRect b="0" l="0" r="0" t="0"/>
          <a:stretch/>
        </p:blipFill>
        <p:spPr>
          <a:xfrm>
            <a:off x="6686870" y="550936"/>
            <a:ext cx="2069510" cy="286269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232ef4a2e3e_0_41"/>
          <p:cNvSpPr txBox="1"/>
          <p:nvPr>
            <p:ph type="title"/>
          </p:nvPr>
        </p:nvSpPr>
        <p:spPr>
          <a:xfrm>
            <a:off x="311700" y="208975"/>
            <a:ext cx="4637100" cy="940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300"/>
              <a:t>Tapoja ja valtaa vaikuttaa: </a:t>
            </a:r>
            <a:endParaRPr sz="2300"/>
          </a:p>
          <a:p>
            <a:pPr indent="0" lvl="0" marL="0" rtl="0" algn="l">
              <a:lnSpc>
                <a:spcPct val="100000"/>
              </a:lnSpc>
              <a:spcBef>
                <a:spcPts val="0"/>
              </a:spcBef>
              <a:spcAft>
                <a:spcPts val="0"/>
              </a:spcAft>
              <a:buNone/>
            </a:pPr>
            <a:r>
              <a:rPr lang="en" sz="2300"/>
              <a:t>Media ja vastamainonta</a:t>
            </a:r>
            <a:endParaRPr sz="2300"/>
          </a:p>
          <a:p>
            <a:pPr indent="0" lvl="0" marL="0" rtl="0" algn="ctr">
              <a:lnSpc>
                <a:spcPct val="100000"/>
              </a:lnSpc>
              <a:spcBef>
                <a:spcPts val="0"/>
              </a:spcBef>
              <a:spcAft>
                <a:spcPts val="0"/>
              </a:spcAft>
              <a:buNone/>
            </a:pPr>
            <a:r>
              <a:t/>
            </a:r>
            <a:endParaRPr/>
          </a:p>
          <a:p>
            <a:pPr indent="0" lvl="0" marL="0" rtl="0" algn="ctr">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ctr">
              <a:lnSpc>
                <a:spcPct val="100000"/>
              </a:lnSpc>
              <a:spcBef>
                <a:spcPts val="0"/>
              </a:spcBef>
              <a:spcAft>
                <a:spcPts val="0"/>
              </a:spcAft>
              <a:buSzPts val="3000"/>
              <a:buNone/>
            </a:pPr>
            <a:r>
              <a:t/>
            </a:r>
            <a:endParaRPr/>
          </a:p>
        </p:txBody>
      </p:sp>
      <p:sp>
        <p:nvSpPr>
          <p:cNvPr id="191" name="Google Shape;191;g232ef4a2e3e_0_41"/>
          <p:cNvSpPr txBox="1"/>
          <p:nvPr>
            <p:ph idx="1" type="body"/>
          </p:nvPr>
        </p:nvSpPr>
        <p:spPr>
          <a:xfrm>
            <a:off x="311700" y="1006850"/>
            <a:ext cx="4452000" cy="36951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SzPts val="1700"/>
              <a:buChar char="●"/>
            </a:pPr>
            <a:r>
              <a:rPr lang="en" sz="1700"/>
              <a:t>Suhtaudu mainontaan epäillen. Missä ja miten mainonta vaikuttaa minuun? Ovatko lupaukset totta?</a:t>
            </a:r>
            <a:endParaRPr sz="1700"/>
          </a:p>
          <a:p>
            <a:pPr indent="-336550" lvl="0" marL="457200" rtl="0" algn="l">
              <a:lnSpc>
                <a:spcPct val="115000"/>
              </a:lnSpc>
              <a:spcBef>
                <a:spcPts val="0"/>
              </a:spcBef>
              <a:spcAft>
                <a:spcPts val="0"/>
              </a:spcAft>
              <a:buSzPts val="1700"/>
              <a:buChar char="●"/>
            </a:pPr>
            <a:r>
              <a:rPr lang="en" sz="1700"/>
              <a:t>Bongaa viherpesu ja arvot yritysten vastuullisuusviestinnässä. Hyväntekeväisyys, kierrätys ja omat sertifioinnit eivät riitä.</a:t>
            </a:r>
            <a:endParaRPr sz="1700"/>
          </a:p>
          <a:p>
            <a:pPr indent="-336550" lvl="0" marL="457200" rtl="0" algn="l">
              <a:lnSpc>
                <a:spcPct val="115000"/>
              </a:lnSpc>
              <a:spcBef>
                <a:spcPts val="0"/>
              </a:spcBef>
              <a:spcAft>
                <a:spcPts val="0"/>
              </a:spcAft>
              <a:buSzPts val="1700"/>
              <a:buChar char="●"/>
            </a:pPr>
            <a:r>
              <a:rPr lang="en" sz="1700"/>
              <a:t>Jaa ja tee itse kriittisiä mainosparodioita</a:t>
            </a:r>
            <a:endParaRPr sz="1700"/>
          </a:p>
          <a:p>
            <a:pPr indent="0" lvl="0" marL="0" rtl="0" algn="l">
              <a:lnSpc>
                <a:spcPct val="115000"/>
              </a:lnSpc>
              <a:spcBef>
                <a:spcPts val="1600"/>
              </a:spcBef>
              <a:spcAft>
                <a:spcPts val="0"/>
              </a:spcAft>
              <a:buNone/>
            </a:pPr>
            <a:r>
              <a:t/>
            </a:r>
            <a:endParaRPr/>
          </a:p>
          <a:p>
            <a:pPr indent="0" lvl="0" marL="0" rtl="0" algn="l">
              <a:lnSpc>
                <a:spcPct val="115000"/>
              </a:lnSpc>
              <a:spcBef>
                <a:spcPts val="1600"/>
              </a:spcBef>
              <a:spcAft>
                <a:spcPts val="1600"/>
              </a:spcAft>
              <a:buSzPts val="1800"/>
              <a:buNone/>
            </a:pPr>
            <a:r>
              <a:t/>
            </a:r>
            <a:endParaRPr/>
          </a:p>
        </p:txBody>
      </p:sp>
      <p:pic>
        <p:nvPicPr>
          <p:cNvPr id="192" name="Google Shape;192;g232ef4a2e3e_0_41"/>
          <p:cNvPicPr preferRelativeResize="0"/>
          <p:nvPr/>
        </p:nvPicPr>
        <p:blipFill rotWithShape="1">
          <a:blip r:embed="rId3">
            <a:alphaModFix/>
          </a:blip>
          <a:srcRect b="0" l="0" r="0" t="0"/>
          <a:stretch/>
        </p:blipFill>
        <p:spPr>
          <a:xfrm>
            <a:off x="5994213" y="208975"/>
            <a:ext cx="2854725" cy="2025575"/>
          </a:xfrm>
          <a:prstGeom prst="rect">
            <a:avLst/>
          </a:prstGeom>
          <a:noFill/>
          <a:ln cap="flat" cmpd="sng" w="9525">
            <a:solidFill>
              <a:srgbClr val="000000"/>
            </a:solidFill>
            <a:prstDash val="solid"/>
            <a:round/>
            <a:headEnd len="sm" w="sm" type="none"/>
            <a:tailEnd len="sm" w="sm" type="none"/>
          </a:ln>
        </p:spPr>
      </p:pic>
      <p:pic>
        <p:nvPicPr>
          <p:cNvPr id="193" name="Google Shape;193;g232ef4a2e3e_0_41"/>
          <p:cNvPicPr preferRelativeResize="0"/>
          <p:nvPr/>
        </p:nvPicPr>
        <p:blipFill rotWithShape="1">
          <a:blip r:embed="rId4">
            <a:alphaModFix/>
          </a:blip>
          <a:srcRect b="0" l="0" r="0" t="0"/>
          <a:stretch/>
        </p:blipFill>
        <p:spPr>
          <a:xfrm>
            <a:off x="4572001" y="1880851"/>
            <a:ext cx="2444373" cy="3348178"/>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519F"/>
        </a:solidFill>
      </p:bgPr>
    </p:bg>
    <p:spTree>
      <p:nvGrpSpPr>
        <p:cNvPr id="197" name="Shape 197"/>
        <p:cNvGrpSpPr/>
        <p:nvPr/>
      </p:nvGrpSpPr>
      <p:grpSpPr>
        <a:xfrm>
          <a:off x="0" y="0"/>
          <a:ext cx="0" cy="0"/>
          <a:chOff x="0" y="0"/>
          <a:chExt cx="0" cy="0"/>
        </a:xfrm>
      </p:grpSpPr>
      <p:sp>
        <p:nvSpPr>
          <p:cNvPr id="198" name="Google Shape;198;g232ef4a2e3e_0_51"/>
          <p:cNvSpPr txBox="1"/>
          <p:nvPr/>
        </p:nvSpPr>
        <p:spPr>
          <a:xfrm>
            <a:off x="297925" y="360825"/>
            <a:ext cx="8583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500">
                <a:solidFill>
                  <a:srgbClr val="181818"/>
                </a:solidFill>
                <a:highlight>
                  <a:srgbClr val="FFC953"/>
                </a:highlight>
                <a:latin typeface="Archivo Black"/>
                <a:ea typeface="Archivo Black"/>
                <a:cs typeface="Archivo Black"/>
                <a:sym typeface="Archivo Black"/>
              </a:rPr>
              <a:t>Mikä työpajasta jäi päällimmäisenä mieleen?</a:t>
            </a:r>
            <a:endParaRPr sz="3500">
              <a:solidFill>
                <a:srgbClr val="181818"/>
              </a:solidFill>
              <a:highlight>
                <a:srgbClr val="FFC953"/>
              </a:highlight>
              <a:latin typeface="Archivo Black"/>
              <a:ea typeface="Archivo Black"/>
              <a:cs typeface="Archivo Black"/>
              <a:sym typeface="Archivo Black"/>
            </a:endParaRPr>
          </a:p>
        </p:txBody>
      </p:sp>
      <p:sp>
        <p:nvSpPr>
          <p:cNvPr id="199" name="Google Shape;199;g232ef4a2e3e_0_51"/>
          <p:cNvSpPr txBox="1"/>
          <p:nvPr/>
        </p:nvSpPr>
        <p:spPr>
          <a:xfrm>
            <a:off x="3034800" y="1780538"/>
            <a:ext cx="2084700" cy="633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3240">
                <a:solidFill>
                  <a:srgbClr val="181818"/>
                </a:solidFill>
                <a:highlight>
                  <a:srgbClr val="FFC953"/>
                </a:highlight>
                <a:latin typeface="Archivo Black"/>
                <a:ea typeface="Archivo Black"/>
                <a:cs typeface="Archivo Black"/>
                <a:sym typeface="Archivo Black"/>
              </a:rPr>
              <a:t>KIITOS!</a:t>
            </a:r>
            <a:endParaRPr>
              <a:solidFill>
                <a:srgbClr val="181818"/>
              </a:solidFill>
              <a:highlight>
                <a:srgbClr val="FFC953"/>
              </a:highlight>
              <a:latin typeface="Archivo Black"/>
              <a:ea typeface="Archivo Black"/>
              <a:cs typeface="Archivo Black"/>
              <a:sym typeface="Archivo Black"/>
            </a:endParaRPr>
          </a:p>
        </p:txBody>
      </p:sp>
      <p:sp>
        <p:nvSpPr>
          <p:cNvPr id="200" name="Google Shape;200;g232ef4a2e3e_0_51"/>
          <p:cNvSpPr txBox="1"/>
          <p:nvPr/>
        </p:nvSpPr>
        <p:spPr>
          <a:xfrm>
            <a:off x="377775" y="4404600"/>
            <a:ext cx="5867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800"/>
              <a:buFont typeface="Arial"/>
              <a:buNone/>
            </a:pPr>
            <a:r>
              <a:rPr lang="en" sz="1800" u="sng">
                <a:solidFill>
                  <a:schemeClr val="dk1"/>
                </a:solidFill>
                <a:latin typeface="Montserrat"/>
                <a:ea typeface="Montserrat"/>
                <a:cs typeface="Montserrat"/>
                <a:sym typeface="Montserrat"/>
                <a:hlinkClick r:id="rId3">
                  <a:extLst>
                    <a:ext uri="{A12FA001-AC4F-418D-AE19-62706E023703}">
                      <ahyp:hlinkClr val="tx"/>
                    </a:ext>
                  </a:extLst>
                </a:hlinkClick>
              </a:rPr>
              <a:t>www.kuilutumpeen.fi</a:t>
            </a:r>
            <a:r>
              <a:rPr lang="en" sz="1800">
                <a:solidFill>
                  <a:schemeClr val="dk1"/>
                </a:solidFill>
                <a:latin typeface="Montserrat"/>
                <a:ea typeface="Montserrat"/>
                <a:cs typeface="Montserrat"/>
                <a:sym typeface="Montserrat"/>
              </a:rPr>
              <a:t> 	Eeva Kemppainen, 2018</a:t>
            </a:r>
            <a:endParaRPr>
              <a:solidFill>
                <a:schemeClr val="dk1"/>
              </a:solidFill>
              <a:latin typeface="Montserrat Medium"/>
              <a:ea typeface="Montserrat Medium"/>
              <a:cs typeface="Montserrat Medium"/>
              <a:sym typeface="Montserrat Medium"/>
            </a:endParaRPr>
          </a:p>
        </p:txBody>
      </p:sp>
      <p:pic>
        <p:nvPicPr>
          <p:cNvPr id="201" name="Google Shape;201;g232ef4a2e3e_0_51"/>
          <p:cNvPicPr preferRelativeResize="0"/>
          <p:nvPr/>
        </p:nvPicPr>
        <p:blipFill rotWithShape="1">
          <a:blip r:embed="rId4">
            <a:alphaModFix/>
          </a:blip>
          <a:srcRect b="0" l="0" r="0" t="0"/>
          <a:stretch/>
        </p:blipFill>
        <p:spPr>
          <a:xfrm>
            <a:off x="377773" y="2571762"/>
            <a:ext cx="5026709" cy="1675569"/>
          </a:xfrm>
          <a:prstGeom prst="rect">
            <a:avLst/>
          </a:prstGeom>
          <a:noFill/>
          <a:ln>
            <a:noFill/>
          </a:ln>
        </p:spPr>
      </p:pic>
      <p:sp>
        <p:nvSpPr>
          <p:cNvPr id="202" name="Google Shape;202;g232ef4a2e3e_0_51"/>
          <p:cNvSpPr txBox="1"/>
          <p:nvPr/>
        </p:nvSpPr>
        <p:spPr>
          <a:xfrm>
            <a:off x="5718175" y="2571750"/>
            <a:ext cx="3276900" cy="1293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rgbClr val="000000"/>
              </a:buClr>
              <a:buSzPts val="1800"/>
              <a:buFont typeface="Arial"/>
              <a:buNone/>
            </a:pPr>
            <a:r>
              <a:rPr b="1" lang="en" sz="1800">
                <a:highlight>
                  <a:srgbClr val="FFC953"/>
                </a:highlight>
                <a:latin typeface="Montserrat"/>
                <a:ea typeface="Montserrat"/>
                <a:cs typeface="Montserrat"/>
                <a:sym typeface="Montserrat"/>
              </a:rPr>
              <a:t>@eetti_ry</a:t>
            </a:r>
            <a:endParaRPr b="1" sz="1800">
              <a:highlight>
                <a:srgbClr val="FFC953"/>
              </a:highlight>
              <a:latin typeface="Montserrat"/>
              <a:ea typeface="Montserrat"/>
              <a:cs typeface="Montserrat"/>
              <a:sym typeface="Montserrat"/>
            </a:endParaRPr>
          </a:p>
          <a:p>
            <a:pPr indent="0" lvl="0" marL="0" rtl="0" algn="l">
              <a:lnSpc>
                <a:spcPct val="150000"/>
              </a:lnSpc>
              <a:spcBef>
                <a:spcPts val="0"/>
              </a:spcBef>
              <a:spcAft>
                <a:spcPts val="0"/>
              </a:spcAft>
              <a:buClr>
                <a:srgbClr val="000000"/>
              </a:buClr>
              <a:buSzPts val="1800"/>
              <a:buFont typeface="Arial"/>
              <a:buNone/>
            </a:pPr>
            <a:r>
              <a:rPr b="1" lang="en" sz="1800">
                <a:highlight>
                  <a:srgbClr val="FFC953"/>
                </a:highlight>
                <a:latin typeface="Montserrat"/>
                <a:ea typeface="Montserrat"/>
                <a:cs typeface="Montserrat"/>
                <a:sym typeface="Montserrat"/>
              </a:rPr>
              <a:t>facebook.com/eetti</a:t>
            </a:r>
            <a:endParaRPr b="1" sz="1800">
              <a:highlight>
                <a:srgbClr val="FFC953"/>
              </a:highlight>
              <a:latin typeface="Montserrat"/>
              <a:ea typeface="Montserrat"/>
              <a:cs typeface="Montserrat"/>
              <a:sym typeface="Montserrat"/>
            </a:endParaRPr>
          </a:p>
          <a:p>
            <a:pPr indent="0" lvl="0" marL="0" rtl="0" algn="l">
              <a:lnSpc>
                <a:spcPct val="150000"/>
              </a:lnSpc>
              <a:spcBef>
                <a:spcPts val="0"/>
              </a:spcBef>
              <a:spcAft>
                <a:spcPts val="0"/>
              </a:spcAft>
              <a:buClr>
                <a:srgbClr val="000000"/>
              </a:buClr>
              <a:buSzPts val="1800"/>
              <a:buFont typeface="Arial"/>
              <a:buNone/>
            </a:pPr>
            <a:r>
              <a:rPr b="1" lang="en" sz="1800">
                <a:solidFill>
                  <a:srgbClr val="181818"/>
                </a:solidFill>
                <a:highlight>
                  <a:srgbClr val="FFC953"/>
                </a:highlight>
                <a:latin typeface="Montserrat"/>
                <a:ea typeface="Montserrat"/>
                <a:cs typeface="Montserrat"/>
                <a:sym typeface="Montserrat"/>
              </a:rPr>
              <a:t>www.eetti.fi</a:t>
            </a:r>
            <a:endParaRPr>
              <a:latin typeface="Montserrat Medium"/>
              <a:ea typeface="Montserrat Medium"/>
              <a:cs typeface="Montserrat Medium"/>
              <a:sym typeface="Montserrat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232ef4a2e3e_0_27"/>
          <p:cNvSpPr txBox="1"/>
          <p:nvPr>
            <p:ph type="title"/>
          </p:nvPr>
        </p:nvSpPr>
        <p:spPr>
          <a:xfrm>
            <a:off x="1526775" y="1904475"/>
            <a:ext cx="6100800" cy="1752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4000"/>
              <a:t>Tässä alla lisää tietoa, tehtäviä ja pelejä</a:t>
            </a:r>
            <a:endParaRPr sz="4000"/>
          </a:p>
          <a:p>
            <a:pPr indent="0" lvl="0" marL="0" rtl="0" algn="ctr">
              <a:lnSpc>
                <a:spcPct val="100000"/>
              </a:lnSpc>
              <a:spcBef>
                <a:spcPts val="0"/>
              </a:spcBef>
              <a:spcAft>
                <a:spcPts val="0"/>
              </a:spcAft>
              <a:buClr>
                <a:srgbClr val="000000"/>
              </a:buClr>
              <a:buSzPts val="3600"/>
              <a:buFont typeface="Arial"/>
              <a:buNone/>
            </a:pPr>
            <a:r>
              <a:t/>
            </a:r>
            <a:endParaRPr sz="4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232ef4a2e3e_0_15"/>
          <p:cNvSpPr/>
          <p:nvPr/>
        </p:nvSpPr>
        <p:spPr>
          <a:xfrm>
            <a:off x="2391025" y="223225"/>
            <a:ext cx="4068000" cy="7410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g232ef4a2e3e_0_15"/>
          <p:cNvSpPr txBox="1"/>
          <p:nvPr>
            <p:ph type="title"/>
          </p:nvPr>
        </p:nvSpPr>
        <p:spPr>
          <a:xfrm>
            <a:off x="2103225" y="223225"/>
            <a:ext cx="4601400" cy="741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3600"/>
              <a:buFont typeface="Arial"/>
              <a:buNone/>
            </a:pPr>
            <a:r>
              <a:rPr lang="en"/>
              <a:t>Vaatepelikortit</a:t>
            </a:r>
            <a:endParaRPr/>
          </a:p>
        </p:txBody>
      </p:sp>
      <p:sp>
        <p:nvSpPr>
          <p:cNvPr id="214" name="Google Shape;214;g232ef4a2e3e_0_15"/>
          <p:cNvSpPr txBox="1"/>
          <p:nvPr/>
        </p:nvSpPr>
        <p:spPr>
          <a:xfrm>
            <a:off x="2270175" y="3956175"/>
            <a:ext cx="4434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Yhdistä kuvakortti ja tekstikortti yhteen. Pohtikaa, missä päin maailmaa kunkin kortin asia voisi tapahtua.</a:t>
            </a:r>
            <a:endParaRPr>
              <a:solidFill>
                <a:schemeClr val="dk1"/>
              </a:solidFill>
              <a:latin typeface="Montserrat Medium"/>
              <a:ea typeface="Montserrat Medium"/>
              <a:cs typeface="Montserrat Medium"/>
              <a:sym typeface="Montserrat Medium"/>
            </a:endParaRPr>
          </a:p>
        </p:txBody>
      </p:sp>
      <p:pic>
        <p:nvPicPr>
          <p:cNvPr id="215" name="Google Shape;215;g232ef4a2e3e_0_15"/>
          <p:cNvPicPr preferRelativeResize="0"/>
          <p:nvPr/>
        </p:nvPicPr>
        <p:blipFill rotWithShape="1">
          <a:blip r:embed="rId3">
            <a:alphaModFix/>
          </a:blip>
          <a:srcRect b="0" l="0" r="0" t="0"/>
          <a:stretch/>
        </p:blipFill>
        <p:spPr>
          <a:xfrm>
            <a:off x="279428" y="223215"/>
            <a:ext cx="1990739" cy="2233818"/>
          </a:xfrm>
          <a:prstGeom prst="rect">
            <a:avLst/>
          </a:prstGeom>
          <a:noFill/>
          <a:ln>
            <a:noFill/>
          </a:ln>
          <a:effectLst>
            <a:outerShdw blurRad="292100" rotWithShape="0" algn="tl" dir="2700000" dist="139700">
              <a:srgbClr val="333333">
                <a:alpha val="64709"/>
              </a:srgbClr>
            </a:outerShdw>
          </a:effectLst>
        </p:spPr>
      </p:pic>
      <p:pic>
        <p:nvPicPr>
          <p:cNvPr id="216" name="Google Shape;216;g232ef4a2e3e_0_15"/>
          <p:cNvPicPr preferRelativeResize="0"/>
          <p:nvPr/>
        </p:nvPicPr>
        <p:blipFill rotWithShape="1">
          <a:blip r:embed="rId4">
            <a:alphaModFix/>
          </a:blip>
          <a:srcRect b="0" l="0" r="0" t="0"/>
          <a:stretch/>
        </p:blipFill>
        <p:spPr>
          <a:xfrm>
            <a:off x="2103233" y="1351839"/>
            <a:ext cx="2275024" cy="2439815"/>
          </a:xfrm>
          <a:prstGeom prst="rect">
            <a:avLst/>
          </a:prstGeom>
          <a:noFill/>
          <a:ln>
            <a:noFill/>
          </a:ln>
          <a:effectLst>
            <a:outerShdw blurRad="292100" rotWithShape="0" algn="tl" dir="2700000" dist="139700">
              <a:srgbClr val="333333">
                <a:alpha val="64709"/>
              </a:srgbClr>
            </a:outerShdw>
          </a:effectLst>
        </p:spPr>
      </p:pic>
      <p:pic>
        <p:nvPicPr>
          <p:cNvPr id="217" name="Google Shape;217;g232ef4a2e3e_0_15"/>
          <p:cNvPicPr preferRelativeResize="0"/>
          <p:nvPr/>
        </p:nvPicPr>
        <p:blipFill rotWithShape="1">
          <a:blip r:embed="rId5">
            <a:alphaModFix/>
          </a:blip>
          <a:srcRect b="0" l="0" r="0" t="0"/>
          <a:stretch/>
        </p:blipFill>
        <p:spPr>
          <a:xfrm>
            <a:off x="6704781" y="240749"/>
            <a:ext cx="2081486" cy="2198753"/>
          </a:xfrm>
          <a:prstGeom prst="rect">
            <a:avLst/>
          </a:prstGeom>
          <a:noFill/>
          <a:ln>
            <a:noFill/>
          </a:ln>
          <a:effectLst>
            <a:outerShdw blurRad="292100" rotWithShape="0" algn="tl" dir="2700000" dist="139700">
              <a:srgbClr val="333333">
                <a:alpha val="64709"/>
              </a:srgbClr>
            </a:outerShdw>
          </a:effectLst>
        </p:spPr>
      </p:pic>
      <p:pic>
        <p:nvPicPr>
          <p:cNvPr id="218" name="Google Shape;218;g232ef4a2e3e_0_15"/>
          <p:cNvPicPr preferRelativeResize="0"/>
          <p:nvPr/>
        </p:nvPicPr>
        <p:blipFill rotWithShape="1">
          <a:blip r:embed="rId6">
            <a:alphaModFix/>
          </a:blip>
          <a:srcRect b="0" l="0" r="0" t="0"/>
          <a:stretch/>
        </p:blipFill>
        <p:spPr>
          <a:xfrm>
            <a:off x="4571990" y="1358293"/>
            <a:ext cx="2306266" cy="2426915"/>
          </a:xfrm>
          <a:prstGeom prst="rect">
            <a:avLst/>
          </a:prstGeom>
          <a:noFill/>
          <a:ln>
            <a:noFill/>
          </a:ln>
          <a:effectLst>
            <a:outerShdw blurRad="292100" rotWithShape="0" algn="tl" dir="2700000" dist="139700">
              <a:srgbClr val="333333">
                <a:alpha val="64709"/>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B77F"/>
        </a:solidFill>
      </p:bgPr>
    </p:bg>
    <p:spTree>
      <p:nvGrpSpPr>
        <p:cNvPr id="222" name="Shape 222"/>
        <p:cNvGrpSpPr/>
        <p:nvPr/>
      </p:nvGrpSpPr>
      <p:grpSpPr>
        <a:xfrm>
          <a:off x="0" y="0"/>
          <a:ext cx="0" cy="0"/>
          <a:chOff x="0" y="0"/>
          <a:chExt cx="0" cy="0"/>
        </a:xfrm>
      </p:grpSpPr>
      <p:sp>
        <p:nvSpPr>
          <p:cNvPr id="223" name="Google Shape;223;g22d80af09db_0_141"/>
          <p:cNvSpPr/>
          <p:nvPr/>
        </p:nvSpPr>
        <p:spPr>
          <a:xfrm>
            <a:off x="0" y="0"/>
            <a:ext cx="9144000" cy="9888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4" name="Google Shape;224;g22d80af09db_0_141"/>
          <p:cNvPicPr preferRelativeResize="0"/>
          <p:nvPr/>
        </p:nvPicPr>
        <p:blipFill rotWithShape="1">
          <a:blip r:embed="rId3">
            <a:alphaModFix/>
          </a:blip>
          <a:srcRect b="0" l="0" r="0" t="0"/>
          <a:stretch/>
        </p:blipFill>
        <p:spPr>
          <a:xfrm>
            <a:off x="719600" y="178751"/>
            <a:ext cx="3936975" cy="4786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B77F"/>
        </a:solidFill>
      </p:bgPr>
    </p:bg>
    <p:spTree>
      <p:nvGrpSpPr>
        <p:cNvPr id="228" name="Shape 228"/>
        <p:cNvGrpSpPr/>
        <p:nvPr/>
      </p:nvGrpSpPr>
      <p:grpSpPr>
        <a:xfrm>
          <a:off x="0" y="0"/>
          <a:ext cx="0" cy="0"/>
          <a:chOff x="0" y="0"/>
          <a:chExt cx="0" cy="0"/>
        </a:xfrm>
      </p:grpSpPr>
      <p:sp>
        <p:nvSpPr>
          <p:cNvPr id="229" name="Google Shape;229;g22d80af09db_0_146"/>
          <p:cNvSpPr/>
          <p:nvPr/>
        </p:nvSpPr>
        <p:spPr>
          <a:xfrm>
            <a:off x="0" y="0"/>
            <a:ext cx="9144000" cy="11247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g22d80af09db_0_146"/>
          <p:cNvSpPr txBox="1"/>
          <p:nvPr/>
        </p:nvSpPr>
        <p:spPr>
          <a:xfrm>
            <a:off x="344150" y="125150"/>
            <a:ext cx="88164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dk1"/>
                </a:solidFill>
                <a:latin typeface="Archivo Black"/>
                <a:ea typeface="Archivo Black"/>
                <a:cs typeface="Archivo Black"/>
                <a:sym typeface="Archivo Black"/>
              </a:rPr>
              <a:t>Kaupankäynti ja kuluttaminen yhdistävät meidät moniin alueisiin eri puolilla maailmaa</a:t>
            </a:r>
            <a:endParaRPr sz="2000">
              <a:solidFill>
                <a:schemeClr val="dk1"/>
              </a:solidFill>
            </a:endParaRPr>
          </a:p>
        </p:txBody>
      </p:sp>
      <p:pic>
        <p:nvPicPr>
          <p:cNvPr id="231" name="Google Shape;231;g22d80af09db_0_146"/>
          <p:cNvPicPr preferRelativeResize="0"/>
          <p:nvPr/>
        </p:nvPicPr>
        <p:blipFill rotWithShape="1">
          <a:blip r:embed="rId3">
            <a:alphaModFix/>
          </a:blip>
          <a:srcRect b="0" l="0" r="0" t="0"/>
          <a:stretch/>
        </p:blipFill>
        <p:spPr>
          <a:xfrm>
            <a:off x="445922" y="1017944"/>
            <a:ext cx="5760640" cy="4095655"/>
          </a:xfrm>
          <a:prstGeom prst="rect">
            <a:avLst/>
          </a:prstGeom>
          <a:noFill/>
          <a:ln>
            <a:noFill/>
          </a:ln>
        </p:spPr>
      </p:pic>
      <p:sp>
        <p:nvSpPr>
          <p:cNvPr id="232" name="Google Shape;232;g22d80af09db_0_146"/>
          <p:cNvSpPr txBox="1"/>
          <p:nvPr/>
        </p:nvSpPr>
        <p:spPr>
          <a:xfrm>
            <a:off x="6463800" y="1683225"/>
            <a:ext cx="2515200" cy="1950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700">
                <a:solidFill>
                  <a:schemeClr val="dk1"/>
                </a:solidFill>
                <a:latin typeface="Montserrat Medium"/>
                <a:ea typeface="Montserrat Medium"/>
                <a:cs typeface="Montserrat Medium"/>
                <a:sym typeface="Montserrat Medium"/>
              </a:rPr>
              <a:t>Valitkaa kaikilta yksi vaate, katsokaa Made in -laput ja merkitkää kartalle niihin merkityt paikannimet.</a:t>
            </a:r>
            <a:endParaRPr sz="1700">
              <a:solidFill>
                <a:schemeClr val="dk1"/>
              </a:solidFill>
              <a:latin typeface="Montserrat Medium"/>
              <a:ea typeface="Montserrat Medium"/>
              <a:cs typeface="Montserrat Medium"/>
              <a:sym typeface="Montserra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B77F"/>
        </a:solidFill>
      </p:bgPr>
    </p:bg>
    <p:spTree>
      <p:nvGrpSpPr>
        <p:cNvPr id="93" name="Shape 93"/>
        <p:cNvGrpSpPr/>
        <p:nvPr/>
      </p:nvGrpSpPr>
      <p:grpSpPr>
        <a:xfrm>
          <a:off x="0" y="0"/>
          <a:ext cx="0" cy="0"/>
          <a:chOff x="0" y="0"/>
          <a:chExt cx="0" cy="0"/>
        </a:xfrm>
      </p:grpSpPr>
      <p:sp>
        <p:nvSpPr>
          <p:cNvPr id="94" name="Google Shape;94;p16"/>
          <p:cNvSpPr txBox="1"/>
          <p:nvPr>
            <p:ph type="title"/>
          </p:nvPr>
        </p:nvSpPr>
        <p:spPr>
          <a:xfrm>
            <a:off x="2517582" y="85453"/>
            <a:ext cx="4259100" cy="489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solidFill>
                  <a:srgbClr val="FFFFFF"/>
                </a:solidFill>
              </a:rPr>
              <a:t>KUKA EETTI?</a:t>
            </a:r>
            <a:endParaRPr>
              <a:solidFill>
                <a:srgbClr val="FFFFFF"/>
              </a:solidFill>
            </a:endParaRPr>
          </a:p>
        </p:txBody>
      </p:sp>
      <p:sp>
        <p:nvSpPr>
          <p:cNvPr id="95" name="Google Shape;95;p16"/>
          <p:cNvSpPr txBox="1"/>
          <p:nvPr>
            <p:ph idx="4294967295" type="body"/>
          </p:nvPr>
        </p:nvSpPr>
        <p:spPr>
          <a:xfrm>
            <a:off x="5806775" y="3872200"/>
            <a:ext cx="3116400" cy="4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Eeva Kemppainen, 2018</a:t>
            </a:r>
            <a:endParaRPr/>
          </a:p>
        </p:txBody>
      </p:sp>
      <p:sp>
        <p:nvSpPr>
          <p:cNvPr id="96" name="Google Shape;96;p16"/>
          <p:cNvSpPr/>
          <p:nvPr/>
        </p:nvSpPr>
        <p:spPr>
          <a:xfrm>
            <a:off x="0" y="0"/>
            <a:ext cx="9144000" cy="13452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6"/>
          <p:cNvSpPr txBox="1"/>
          <p:nvPr>
            <p:ph type="title"/>
          </p:nvPr>
        </p:nvSpPr>
        <p:spPr>
          <a:xfrm>
            <a:off x="2163825" y="218225"/>
            <a:ext cx="4601400" cy="861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sz="3600"/>
              <a:t>MIKÄ EETTI?</a:t>
            </a:r>
            <a:endParaRPr sz="3600"/>
          </a:p>
        </p:txBody>
      </p:sp>
      <p:sp>
        <p:nvSpPr>
          <p:cNvPr id="98" name="Google Shape;98;p16"/>
          <p:cNvSpPr txBox="1"/>
          <p:nvPr/>
        </p:nvSpPr>
        <p:spPr>
          <a:xfrm>
            <a:off x="400450" y="1870925"/>
            <a:ext cx="59319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latin typeface="Montserrat Medium"/>
                <a:ea typeface="Montserrat Medium"/>
                <a:cs typeface="Montserrat Medium"/>
                <a:sym typeface="Montserrat Medium"/>
              </a:rPr>
              <a:t>Eetti edistää maailmankaupan oikeudenmukaisuutta, kestäviä tuotantotapoja ja vastuullista kuluttamista</a:t>
            </a:r>
            <a:endParaRPr sz="2500">
              <a:latin typeface="Montserrat Medium"/>
              <a:ea typeface="Montserrat Medium"/>
              <a:cs typeface="Montserrat Medium"/>
              <a:sym typeface="Montserrat Medium"/>
            </a:endParaRPr>
          </a:p>
        </p:txBody>
      </p:sp>
      <p:pic>
        <p:nvPicPr>
          <p:cNvPr id="99" name="Google Shape;99;p16"/>
          <p:cNvPicPr preferRelativeResize="0"/>
          <p:nvPr/>
        </p:nvPicPr>
        <p:blipFill rotWithShape="1">
          <a:blip r:embed="rId3">
            <a:alphaModFix/>
          </a:blip>
          <a:srcRect b="0" l="12450" r="12457" t="0"/>
          <a:stretch/>
        </p:blipFill>
        <p:spPr>
          <a:xfrm>
            <a:off x="5806769" y="907008"/>
            <a:ext cx="2970900" cy="2965200"/>
          </a:xfrm>
          <a:prstGeom prst="ellipse">
            <a:avLst/>
          </a:prstGeom>
          <a:noFill/>
          <a:ln cap="flat" cmpd="sng" w="28575">
            <a:solidFill>
              <a:srgbClr val="FFFFFF"/>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232ef4a2e3e_0_6"/>
          <p:cNvSpPr txBox="1"/>
          <p:nvPr>
            <p:ph idx="2" type="body"/>
          </p:nvPr>
        </p:nvSpPr>
        <p:spPr>
          <a:xfrm>
            <a:off x="4939500" y="1690750"/>
            <a:ext cx="3837000" cy="2728500"/>
          </a:xfrm>
          <a:prstGeom prst="rect">
            <a:avLst/>
          </a:prstGeom>
          <a:noFill/>
          <a:ln>
            <a:noFill/>
          </a:ln>
        </p:spPr>
        <p:txBody>
          <a:bodyPr anchorCtr="0" anchor="ctr" bIns="91425" lIns="91425" spcFirstLastPara="1" rIns="91425" wrap="square" tIns="91425">
            <a:noAutofit/>
          </a:bodyPr>
          <a:lstStyle/>
          <a:p>
            <a:pPr indent="-336550" lvl="0" marL="457200" rtl="0" algn="l">
              <a:lnSpc>
                <a:spcPct val="115000"/>
              </a:lnSpc>
              <a:spcBef>
                <a:spcPts val="0"/>
              </a:spcBef>
              <a:spcAft>
                <a:spcPts val="0"/>
              </a:spcAft>
              <a:buSzPts val="1700"/>
              <a:buChar char="●"/>
            </a:pPr>
            <a:r>
              <a:rPr lang="en" sz="1700"/>
              <a:t>Viljelyssä mm. kemikaalit, kastelu ja palkat</a:t>
            </a:r>
            <a:endParaRPr sz="1700"/>
          </a:p>
          <a:p>
            <a:pPr indent="-336550" lvl="0" marL="457200" rtl="0" algn="l">
              <a:lnSpc>
                <a:spcPct val="115000"/>
              </a:lnSpc>
              <a:spcBef>
                <a:spcPts val="0"/>
              </a:spcBef>
              <a:spcAft>
                <a:spcPts val="0"/>
              </a:spcAft>
              <a:buSzPts val="1700"/>
              <a:buChar char="●"/>
            </a:pPr>
            <a:r>
              <a:rPr lang="en" sz="1700"/>
              <a:t>Halpatuotannossa mm. päivien pituus, palkat, lapsityö, kemikaalit, ammattiyhdistykset, tehtaiden kunto</a:t>
            </a:r>
            <a:endParaRPr sz="1700"/>
          </a:p>
          <a:p>
            <a:pPr indent="-336550" lvl="0" marL="457200" rtl="0" algn="l">
              <a:lnSpc>
                <a:spcPct val="115000"/>
              </a:lnSpc>
              <a:spcBef>
                <a:spcPts val="0"/>
              </a:spcBef>
              <a:spcAft>
                <a:spcPts val="0"/>
              </a:spcAft>
              <a:buSzPts val="1700"/>
              <a:buChar char="●"/>
            </a:pPr>
            <a:r>
              <a:rPr lang="en" sz="1700"/>
              <a:t>Kulutuksen ja jätteen kasvu</a:t>
            </a:r>
            <a:endParaRPr sz="1700"/>
          </a:p>
        </p:txBody>
      </p:sp>
      <p:sp>
        <p:nvSpPr>
          <p:cNvPr id="238" name="Google Shape;238;g232ef4a2e3e_0_6"/>
          <p:cNvSpPr txBox="1"/>
          <p:nvPr>
            <p:ph type="title"/>
          </p:nvPr>
        </p:nvSpPr>
        <p:spPr>
          <a:xfrm>
            <a:off x="4939500" y="123850"/>
            <a:ext cx="4045200" cy="1675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200"/>
              <a:buNone/>
            </a:pPr>
            <a:r>
              <a:rPr lang="en" sz="2800">
                <a:solidFill>
                  <a:srgbClr val="000000"/>
                </a:solidFill>
              </a:rPr>
              <a:t>Mitä globaalissa kaupassa ja työssä on muutettava?</a:t>
            </a:r>
            <a:endParaRPr sz="2700">
              <a:solidFill>
                <a:srgbClr val="000000"/>
              </a:solidFill>
            </a:endParaRPr>
          </a:p>
        </p:txBody>
      </p:sp>
      <p:pic>
        <p:nvPicPr>
          <p:cNvPr id="239" name="Google Shape;239;g232ef4a2e3e_0_6"/>
          <p:cNvPicPr preferRelativeResize="0"/>
          <p:nvPr/>
        </p:nvPicPr>
        <p:blipFill rotWithShape="1">
          <a:blip r:embed="rId3">
            <a:alphaModFix/>
          </a:blip>
          <a:srcRect b="0" l="0" r="0" t="0"/>
          <a:stretch/>
        </p:blipFill>
        <p:spPr>
          <a:xfrm>
            <a:off x="408499" y="99812"/>
            <a:ext cx="3704601" cy="49438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B77F"/>
        </a:solidFill>
      </p:bgPr>
    </p:bg>
    <p:spTree>
      <p:nvGrpSpPr>
        <p:cNvPr id="243" name="Shape 243"/>
        <p:cNvGrpSpPr/>
        <p:nvPr/>
      </p:nvGrpSpPr>
      <p:grpSpPr>
        <a:xfrm>
          <a:off x="0" y="0"/>
          <a:ext cx="0" cy="0"/>
          <a:chOff x="0" y="0"/>
          <a:chExt cx="0" cy="0"/>
        </a:xfrm>
      </p:grpSpPr>
      <p:sp>
        <p:nvSpPr>
          <p:cNvPr id="244" name="Google Shape;244;g232ef4a2e3e_0_0"/>
          <p:cNvSpPr/>
          <p:nvPr/>
        </p:nvSpPr>
        <p:spPr>
          <a:xfrm>
            <a:off x="0" y="0"/>
            <a:ext cx="9144000" cy="40110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5" name="Google Shape;245;g232ef4a2e3e_0_0"/>
          <p:cNvPicPr preferRelativeResize="0"/>
          <p:nvPr/>
        </p:nvPicPr>
        <p:blipFill rotWithShape="1">
          <a:blip r:embed="rId3">
            <a:alphaModFix/>
          </a:blip>
          <a:srcRect b="0" l="0" r="0" t="13254"/>
          <a:stretch/>
        </p:blipFill>
        <p:spPr>
          <a:xfrm>
            <a:off x="390054" y="407119"/>
            <a:ext cx="7081589" cy="432926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B77F"/>
        </a:solidFill>
      </p:bgPr>
    </p:bg>
    <p:spTree>
      <p:nvGrpSpPr>
        <p:cNvPr id="249" name="Shape 249"/>
        <p:cNvGrpSpPr/>
        <p:nvPr/>
      </p:nvGrpSpPr>
      <p:grpSpPr>
        <a:xfrm>
          <a:off x="0" y="0"/>
          <a:ext cx="0" cy="0"/>
          <a:chOff x="0" y="0"/>
          <a:chExt cx="0" cy="0"/>
        </a:xfrm>
      </p:grpSpPr>
      <p:sp>
        <p:nvSpPr>
          <p:cNvPr id="250" name="Google Shape;250;g22d80af09db_0_134"/>
          <p:cNvSpPr/>
          <p:nvPr/>
        </p:nvSpPr>
        <p:spPr>
          <a:xfrm>
            <a:off x="0" y="0"/>
            <a:ext cx="9144000" cy="40110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1" name="Google Shape;251;g22d80af09db_0_134"/>
          <p:cNvPicPr preferRelativeResize="0"/>
          <p:nvPr/>
        </p:nvPicPr>
        <p:blipFill rotWithShape="1">
          <a:blip r:embed="rId3">
            <a:alphaModFix/>
          </a:blip>
          <a:srcRect b="0" l="0" r="0" t="0"/>
          <a:stretch/>
        </p:blipFill>
        <p:spPr>
          <a:xfrm>
            <a:off x="1364125" y="210550"/>
            <a:ext cx="6075825" cy="4722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B77F"/>
        </a:solidFill>
      </p:bgPr>
    </p:bg>
    <p:spTree>
      <p:nvGrpSpPr>
        <p:cNvPr id="255" name="Shape 255"/>
        <p:cNvGrpSpPr/>
        <p:nvPr/>
      </p:nvGrpSpPr>
      <p:grpSpPr>
        <a:xfrm>
          <a:off x="0" y="0"/>
          <a:ext cx="0" cy="0"/>
          <a:chOff x="0" y="0"/>
          <a:chExt cx="0" cy="0"/>
        </a:xfrm>
      </p:grpSpPr>
      <p:sp>
        <p:nvSpPr>
          <p:cNvPr id="256" name="Google Shape;256;g22d80af09db_0_124"/>
          <p:cNvSpPr/>
          <p:nvPr/>
        </p:nvSpPr>
        <p:spPr>
          <a:xfrm>
            <a:off x="0" y="0"/>
            <a:ext cx="9144000" cy="40110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7" name="Google Shape;257;g22d80af09db_0_124"/>
          <p:cNvPicPr preferRelativeResize="0"/>
          <p:nvPr/>
        </p:nvPicPr>
        <p:blipFill rotWithShape="1">
          <a:blip r:embed="rId3">
            <a:alphaModFix/>
          </a:blip>
          <a:srcRect b="0" l="0" r="0" t="0"/>
          <a:stretch/>
        </p:blipFill>
        <p:spPr>
          <a:xfrm>
            <a:off x="2212175" y="124323"/>
            <a:ext cx="4439375" cy="48948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3" name="Shape 103"/>
        <p:cNvGrpSpPr/>
        <p:nvPr/>
      </p:nvGrpSpPr>
      <p:grpSpPr>
        <a:xfrm>
          <a:off x="0" y="0"/>
          <a:ext cx="0" cy="0"/>
          <a:chOff x="0" y="0"/>
          <a:chExt cx="0" cy="0"/>
        </a:xfrm>
      </p:grpSpPr>
      <p:pic>
        <p:nvPicPr>
          <p:cNvPr id="104" name="Google Shape;104;p4"/>
          <p:cNvPicPr preferRelativeResize="0"/>
          <p:nvPr/>
        </p:nvPicPr>
        <p:blipFill rotWithShape="1">
          <a:blip r:embed="rId3">
            <a:alphaModFix/>
          </a:blip>
          <a:srcRect b="0" l="0" r="10271" t="0"/>
          <a:stretch/>
        </p:blipFill>
        <p:spPr>
          <a:xfrm>
            <a:off x="5479400" y="706425"/>
            <a:ext cx="3664598" cy="2929849"/>
          </a:xfrm>
          <a:prstGeom prst="rect">
            <a:avLst/>
          </a:prstGeom>
          <a:noFill/>
          <a:ln>
            <a:noFill/>
          </a:ln>
        </p:spPr>
      </p:pic>
      <p:pic>
        <p:nvPicPr>
          <p:cNvPr id="105" name="Google Shape;105;p4"/>
          <p:cNvPicPr preferRelativeResize="0"/>
          <p:nvPr/>
        </p:nvPicPr>
        <p:blipFill rotWithShape="1">
          <a:blip r:embed="rId4">
            <a:alphaModFix/>
          </a:blip>
          <a:srcRect b="0" l="0" r="0" t="0"/>
          <a:stretch/>
        </p:blipFill>
        <p:spPr>
          <a:xfrm>
            <a:off x="5812" y="0"/>
            <a:ext cx="9132378" cy="5143501"/>
          </a:xfrm>
          <a:prstGeom prst="rect">
            <a:avLst/>
          </a:prstGeom>
          <a:noFill/>
          <a:ln>
            <a:noFill/>
          </a:ln>
        </p:spPr>
      </p:pic>
      <p:sp>
        <p:nvSpPr>
          <p:cNvPr id="106" name="Google Shape;106;p4"/>
          <p:cNvSpPr txBox="1"/>
          <p:nvPr>
            <p:ph type="title"/>
          </p:nvPr>
        </p:nvSpPr>
        <p:spPr>
          <a:xfrm>
            <a:off x="376025" y="137725"/>
            <a:ext cx="8520600" cy="657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sz="2800">
                <a:solidFill>
                  <a:srgbClr val="000000"/>
                </a:solidFill>
              </a:rPr>
              <a:t>Arvojana vaatteista</a:t>
            </a:r>
            <a:endParaRPr sz="2800">
              <a:solidFill>
                <a:srgbClr val="000000"/>
              </a:solidFill>
            </a:endParaRPr>
          </a:p>
        </p:txBody>
      </p:sp>
      <p:sp>
        <p:nvSpPr>
          <p:cNvPr id="107" name="Google Shape;107;p4"/>
          <p:cNvSpPr txBox="1"/>
          <p:nvPr>
            <p:ph idx="4294967295" type="body"/>
          </p:nvPr>
        </p:nvSpPr>
        <p:spPr>
          <a:xfrm>
            <a:off x="297450" y="706425"/>
            <a:ext cx="5278200" cy="6569400"/>
          </a:xfrm>
          <a:prstGeom prst="rect">
            <a:avLst/>
          </a:prstGeom>
          <a:noFill/>
          <a:ln>
            <a:noFill/>
          </a:ln>
        </p:spPr>
        <p:txBody>
          <a:bodyPr anchorCtr="0" anchor="t" bIns="91425" lIns="91425" spcFirstLastPara="1" rIns="91425" wrap="square" tIns="91425">
            <a:spAutoFit/>
          </a:bodyPr>
          <a:lstStyle/>
          <a:p>
            <a:pPr indent="-349250" lvl="0" marL="457200" rtl="0" algn="l">
              <a:lnSpc>
                <a:spcPct val="115000"/>
              </a:lnSpc>
              <a:spcBef>
                <a:spcPts val="1600"/>
              </a:spcBef>
              <a:spcAft>
                <a:spcPts val="0"/>
              </a:spcAft>
              <a:buClr>
                <a:srgbClr val="000000"/>
              </a:buClr>
              <a:buSzPts val="1900"/>
              <a:buFont typeface="Calibri"/>
              <a:buChar char="●"/>
            </a:pPr>
            <a:r>
              <a:rPr lang="en" sz="1900">
                <a:solidFill>
                  <a:srgbClr val="000000"/>
                </a:solidFill>
                <a:latin typeface="Calibri"/>
                <a:ea typeface="Calibri"/>
                <a:cs typeface="Calibri"/>
                <a:sym typeface="Calibri"/>
              </a:rPr>
              <a:t>Vaatteet / oma pukeutumistyylini on minulle tärkeä asia</a:t>
            </a:r>
            <a:endParaRPr sz="1900">
              <a:solidFill>
                <a:srgbClr val="000000"/>
              </a:solidFill>
              <a:latin typeface="Calibri"/>
              <a:ea typeface="Calibri"/>
              <a:cs typeface="Calibri"/>
              <a:sym typeface="Calibri"/>
            </a:endParaRPr>
          </a:p>
          <a:p>
            <a:pPr indent="-349250" lvl="0" marL="457200" rtl="0" algn="l">
              <a:lnSpc>
                <a:spcPct val="115000"/>
              </a:lnSpc>
              <a:spcBef>
                <a:spcPts val="0"/>
              </a:spcBef>
              <a:spcAft>
                <a:spcPts val="0"/>
              </a:spcAft>
              <a:buClr>
                <a:srgbClr val="000000"/>
              </a:buClr>
              <a:buSzPts val="1900"/>
              <a:buFont typeface="Calibri"/>
              <a:buChar char="●"/>
            </a:pPr>
            <a:r>
              <a:rPr lang="en" sz="1900">
                <a:solidFill>
                  <a:srgbClr val="000000"/>
                </a:solidFill>
                <a:latin typeface="Calibri"/>
                <a:ea typeface="Calibri"/>
                <a:cs typeface="Calibri"/>
                <a:sym typeface="Calibri"/>
              </a:rPr>
              <a:t>Mainokset saavat minut haluamaan uusia vaatteita (muoti, urheilu, juhlat, kengät)</a:t>
            </a:r>
            <a:endParaRPr sz="1900">
              <a:solidFill>
                <a:srgbClr val="000000"/>
              </a:solidFill>
              <a:latin typeface="Calibri"/>
              <a:ea typeface="Calibri"/>
              <a:cs typeface="Calibri"/>
              <a:sym typeface="Calibri"/>
            </a:endParaRPr>
          </a:p>
          <a:p>
            <a:pPr indent="-349250" lvl="0" marL="457200" rtl="0" algn="l">
              <a:lnSpc>
                <a:spcPct val="115000"/>
              </a:lnSpc>
              <a:spcBef>
                <a:spcPts val="0"/>
              </a:spcBef>
              <a:spcAft>
                <a:spcPts val="0"/>
              </a:spcAft>
              <a:buClr>
                <a:srgbClr val="000000"/>
              </a:buClr>
              <a:buSzPts val="1900"/>
              <a:buFont typeface="Calibri"/>
              <a:buChar char="●"/>
            </a:pPr>
            <a:r>
              <a:rPr lang="en" sz="1900">
                <a:solidFill>
                  <a:srgbClr val="000000"/>
                </a:solidFill>
                <a:latin typeface="Calibri"/>
                <a:ea typeface="Calibri"/>
                <a:cs typeface="Calibri"/>
                <a:sym typeface="Calibri"/>
              </a:rPr>
              <a:t>Saan usein niitä vaatteita ja tavaroita, joita toivon</a:t>
            </a:r>
            <a:endParaRPr sz="1900">
              <a:solidFill>
                <a:srgbClr val="000000"/>
              </a:solidFill>
              <a:latin typeface="Calibri"/>
              <a:ea typeface="Calibri"/>
              <a:cs typeface="Calibri"/>
              <a:sym typeface="Calibri"/>
            </a:endParaRPr>
          </a:p>
          <a:p>
            <a:pPr indent="-349250" lvl="0" marL="457200" rtl="0" algn="l">
              <a:lnSpc>
                <a:spcPct val="115000"/>
              </a:lnSpc>
              <a:spcBef>
                <a:spcPts val="0"/>
              </a:spcBef>
              <a:spcAft>
                <a:spcPts val="0"/>
              </a:spcAft>
              <a:buClr>
                <a:srgbClr val="000000"/>
              </a:buClr>
              <a:buSzPts val="1900"/>
              <a:buFont typeface="Calibri"/>
              <a:buChar char="●"/>
            </a:pPr>
            <a:r>
              <a:rPr lang="en" sz="1900">
                <a:solidFill>
                  <a:srgbClr val="000000"/>
                </a:solidFill>
                <a:latin typeface="Calibri"/>
                <a:ea typeface="Calibri"/>
                <a:cs typeface="Calibri"/>
                <a:sym typeface="Calibri"/>
              </a:rPr>
              <a:t>Tiedän, missä päin maailmaa paitani on valmistettu (→ katsotaan Made in -lappuja tai laitetaan ne kartalle)</a:t>
            </a:r>
            <a:endParaRPr sz="1900">
              <a:solidFill>
                <a:srgbClr val="000000"/>
              </a:solidFill>
              <a:latin typeface="Calibri"/>
              <a:ea typeface="Calibri"/>
              <a:cs typeface="Calibri"/>
              <a:sym typeface="Calibri"/>
            </a:endParaRPr>
          </a:p>
          <a:p>
            <a:pPr indent="-349250" lvl="0" marL="457200" rtl="0" algn="l">
              <a:lnSpc>
                <a:spcPct val="115000"/>
              </a:lnSpc>
              <a:spcBef>
                <a:spcPts val="0"/>
              </a:spcBef>
              <a:spcAft>
                <a:spcPts val="0"/>
              </a:spcAft>
              <a:buClr>
                <a:srgbClr val="000000"/>
              </a:buClr>
              <a:buSzPts val="1900"/>
              <a:buFont typeface="Calibri"/>
              <a:buChar char="●"/>
            </a:pPr>
            <a:r>
              <a:rPr lang="en" sz="1900">
                <a:solidFill>
                  <a:srgbClr val="000000"/>
                </a:solidFill>
                <a:latin typeface="Calibri"/>
                <a:ea typeface="Calibri"/>
                <a:cs typeface="Calibri"/>
                <a:sym typeface="Calibri"/>
              </a:rPr>
              <a:t>Vien usein vaatteita kierrätykseen</a:t>
            </a:r>
            <a:endParaRPr sz="1900">
              <a:solidFill>
                <a:srgbClr val="000000"/>
              </a:solidFill>
              <a:latin typeface="Calibri"/>
              <a:ea typeface="Calibri"/>
              <a:cs typeface="Calibri"/>
              <a:sym typeface="Calibri"/>
            </a:endParaRPr>
          </a:p>
          <a:p>
            <a:pPr indent="-349250" lvl="0" marL="457200" rtl="0" algn="l">
              <a:lnSpc>
                <a:spcPct val="115000"/>
              </a:lnSpc>
              <a:spcBef>
                <a:spcPts val="0"/>
              </a:spcBef>
              <a:spcAft>
                <a:spcPts val="0"/>
              </a:spcAft>
              <a:buClr>
                <a:srgbClr val="000000"/>
              </a:buClr>
              <a:buSzPts val="1900"/>
              <a:buFont typeface="Calibri"/>
              <a:buChar char="●"/>
            </a:pPr>
            <a:r>
              <a:rPr lang="en" sz="1900">
                <a:solidFill>
                  <a:srgbClr val="000000"/>
                </a:solidFill>
                <a:latin typeface="Calibri"/>
                <a:ea typeface="Calibri"/>
                <a:cs typeface="Calibri"/>
                <a:sym typeface="Calibri"/>
              </a:rPr>
              <a:t>Olen nähnyt filmin tai uutisjutun jonkun tuotteen tekemisestä</a:t>
            </a:r>
            <a:endParaRPr sz="1900">
              <a:solidFill>
                <a:srgbClr val="000000"/>
              </a:solidFill>
              <a:latin typeface="Calibri"/>
              <a:ea typeface="Calibri"/>
              <a:cs typeface="Calibri"/>
              <a:sym typeface="Calibri"/>
            </a:endParaRPr>
          </a:p>
          <a:p>
            <a:pPr indent="0" lvl="0" marL="0" rtl="0" algn="l">
              <a:lnSpc>
                <a:spcPct val="115000"/>
              </a:lnSpc>
              <a:spcBef>
                <a:spcPts val="1600"/>
              </a:spcBef>
              <a:spcAft>
                <a:spcPts val="0"/>
              </a:spcAft>
              <a:buNone/>
            </a:pPr>
            <a:r>
              <a:t/>
            </a:r>
            <a:endParaRPr sz="2000">
              <a:solidFill>
                <a:srgbClr val="000000"/>
              </a:solidFill>
              <a:latin typeface="Calibri"/>
              <a:ea typeface="Calibri"/>
              <a:cs typeface="Calibri"/>
              <a:sym typeface="Calibri"/>
            </a:endParaRPr>
          </a:p>
          <a:p>
            <a:pPr indent="0" lvl="0" marL="0" rtl="0" algn="l">
              <a:lnSpc>
                <a:spcPct val="115000"/>
              </a:lnSpc>
              <a:spcBef>
                <a:spcPts val="1600"/>
              </a:spcBef>
              <a:spcAft>
                <a:spcPts val="0"/>
              </a:spcAft>
              <a:buSzPts val="1800"/>
              <a:buNone/>
            </a:pPr>
            <a:r>
              <a:rPr lang="en" sz="1600"/>
              <a:t>tempor </a:t>
            </a:r>
            <a:endParaRPr sz="1600"/>
          </a:p>
          <a:p>
            <a:pPr indent="0" lvl="0" marL="0" rtl="0" algn="l">
              <a:lnSpc>
                <a:spcPct val="115000"/>
              </a:lnSpc>
              <a:spcBef>
                <a:spcPts val="1600"/>
              </a:spcBef>
              <a:spcAft>
                <a:spcPts val="0"/>
              </a:spcAft>
              <a:buSzPts val="1800"/>
              <a:buNone/>
            </a:pPr>
            <a:r>
              <a:rPr b="1" lang="en" sz="1600"/>
              <a:t>Client Implications:</a:t>
            </a:r>
            <a:endParaRPr b="1" sz="1600"/>
          </a:p>
          <a:p>
            <a:pPr indent="-330200" lvl="0" marL="457200" rtl="0" algn="l">
              <a:lnSpc>
                <a:spcPct val="115000"/>
              </a:lnSpc>
              <a:spcBef>
                <a:spcPts val="0"/>
              </a:spcBef>
              <a:spcAft>
                <a:spcPts val="0"/>
              </a:spcAft>
              <a:buSzPts val="1600"/>
              <a:buChar char="●"/>
            </a:pPr>
            <a:r>
              <a:rPr lang="en" sz="1600"/>
              <a:t>Incididunt ut labore et dolore</a:t>
            </a:r>
            <a:endParaRPr sz="1600"/>
          </a:p>
          <a:p>
            <a:pPr indent="-330200" lvl="0" marL="457200" rtl="0" algn="l">
              <a:lnSpc>
                <a:spcPct val="115000"/>
              </a:lnSpc>
              <a:spcBef>
                <a:spcPts val="0"/>
              </a:spcBef>
              <a:spcAft>
                <a:spcPts val="0"/>
              </a:spcAft>
              <a:buSzPts val="1600"/>
              <a:buChar char="●"/>
            </a:pPr>
            <a:r>
              <a:rPr lang="en" sz="1600"/>
              <a:t>Consectetur adipiscing elit, sed do eiusmod tempor incididunt ut labore</a:t>
            </a:r>
            <a:endParaRPr sz="1600"/>
          </a:p>
        </p:txBody>
      </p:sp>
      <p:pic>
        <p:nvPicPr>
          <p:cNvPr id="108" name="Google Shape;108;p4"/>
          <p:cNvPicPr preferRelativeResize="0"/>
          <p:nvPr/>
        </p:nvPicPr>
        <p:blipFill rotWithShape="1">
          <a:blip r:embed="rId5">
            <a:alphaModFix/>
          </a:blip>
          <a:srcRect b="0" l="0" r="0" t="0"/>
          <a:stretch/>
        </p:blipFill>
        <p:spPr>
          <a:xfrm>
            <a:off x="7730599" y="4311225"/>
            <a:ext cx="1167925" cy="657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0"/>
          <p:cNvSpPr txBox="1"/>
          <p:nvPr>
            <p:ph idx="2" type="body"/>
          </p:nvPr>
        </p:nvSpPr>
        <p:spPr>
          <a:xfrm>
            <a:off x="6144675" y="200225"/>
            <a:ext cx="2840100" cy="4486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600"/>
              <a:t>Vaatteen valmistus sisältää kymmeniä vaiheita, yksinkertaistetusti se voisi mennä näin:</a:t>
            </a:r>
            <a:endParaRPr sz="1600"/>
          </a:p>
          <a:p>
            <a:pPr indent="0" lvl="0" marL="0" rtl="0" algn="l">
              <a:lnSpc>
                <a:spcPct val="115000"/>
              </a:lnSpc>
              <a:spcBef>
                <a:spcPts val="0"/>
              </a:spcBef>
              <a:spcAft>
                <a:spcPts val="0"/>
              </a:spcAft>
              <a:buNone/>
            </a:pPr>
            <a:r>
              <a:rPr lang="en" sz="1600"/>
              <a:t>1. Puuvilla, Benin </a:t>
            </a:r>
            <a:endParaRPr sz="1600"/>
          </a:p>
          <a:p>
            <a:pPr indent="0" lvl="0" marL="0" rtl="0" algn="l">
              <a:lnSpc>
                <a:spcPct val="115000"/>
              </a:lnSpc>
              <a:spcBef>
                <a:spcPts val="0"/>
              </a:spcBef>
              <a:spcAft>
                <a:spcPts val="0"/>
              </a:spcAft>
              <a:buNone/>
            </a:pPr>
            <a:r>
              <a:rPr lang="en" sz="1600"/>
              <a:t>2. Kehräys ja kudonta, Pakistan </a:t>
            </a:r>
            <a:endParaRPr sz="1600"/>
          </a:p>
          <a:p>
            <a:pPr indent="0" lvl="0" marL="0" rtl="0" algn="l">
              <a:lnSpc>
                <a:spcPct val="115000"/>
              </a:lnSpc>
              <a:spcBef>
                <a:spcPts val="0"/>
              </a:spcBef>
              <a:spcAft>
                <a:spcPts val="0"/>
              </a:spcAft>
              <a:buNone/>
            </a:pPr>
            <a:r>
              <a:rPr lang="en" sz="1600"/>
              <a:t>3. Värjäys, Intia </a:t>
            </a:r>
            <a:endParaRPr sz="1600"/>
          </a:p>
          <a:p>
            <a:pPr indent="0" lvl="0" marL="0" rtl="0" algn="l">
              <a:lnSpc>
                <a:spcPct val="115000"/>
              </a:lnSpc>
              <a:spcBef>
                <a:spcPts val="0"/>
              </a:spcBef>
              <a:spcAft>
                <a:spcPts val="0"/>
              </a:spcAft>
              <a:buNone/>
            </a:pPr>
            <a:r>
              <a:rPr lang="en" sz="1600"/>
              <a:t>4. Ompelu, Bangladesh</a:t>
            </a:r>
            <a:endParaRPr sz="1600"/>
          </a:p>
          <a:p>
            <a:pPr indent="0" lvl="0" marL="0" rtl="0" algn="l">
              <a:lnSpc>
                <a:spcPct val="115000"/>
              </a:lnSpc>
              <a:spcBef>
                <a:spcPts val="0"/>
              </a:spcBef>
              <a:spcAft>
                <a:spcPts val="0"/>
              </a:spcAft>
              <a:buNone/>
            </a:pPr>
            <a:r>
              <a:rPr lang="en" sz="1600"/>
              <a:t>5. Viimeistely, Made in -lappu ja pakkaus, Kiina </a:t>
            </a:r>
            <a:endParaRPr sz="1600"/>
          </a:p>
          <a:p>
            <a:pPr indent="0" lvl="0" marL="0" rtl="0" algn="l">
              <a:lnSpc>
                <a:spcPct val="115000"/>
              </a:lnSpc>
              <a:spcBef>
                <a:spcPts val="0"/>
              </a:spcBef>
              <a:spcAft>
                <a:spcPts val="0"/>
              </a:spcAft>
              <a:buNone/>
            </a:pPr>
            <a:r>
              <a:rPr lang="en" sz="1600"/>
              <a:t>6. Kuljetus ja myynti, EU ja Suomi</a:t>
            </a:r>
            <a:endParaRPr sz="1600"/>
          </a:p>
          <a:p>
            <a:pPr indent="0" lvl="0" marL="457200" rtl="0" algn="l">
              <a:lnSpc>
                <a:spcPct val="115000"/>
              </a:lnSpc>
              <a:spcBef>
                <a:spcPts val="0"/>
              </a:spcBef>
              <a:spcAft>
                <a:spcPts val="0"/>
              </a:spcAft>
              <a:buNone/>
            </a:pPr>
            <a:r>
              <a:t/>
            </a:r>
            <a:endParaRPr/>
          </a:p>
        </p:txBody>
      </p:sp>
      <p:sp>
        <p:nvSpPr>
          <p:cNvPr id="114" name="Google Shape;114;p10"/>
          <p:cNvSpPr/>
          <p:nvPr/>
        </p:nvSpPr>
        <p:spPr>
          <a:xfrm>
            <a:off x="1019425" y="2285400"/>
            <a:ext cx="2571600" cy="5727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10"/>
          <p:cNvSpPr txBox="1"/>
          <p:nvPr>
            <p:ph type="title"/>
          </p:nvPr>
        </p:nvSpPr>
        <p:spPr>
          <a:xfrm>
            <a:off x="265500" y="1733850"/>
            <a:ext cx="4045200" cy="1675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200"/>
              <a:buNone/>
            </a:pPr>
            <a:r>
              <a:rPr lang="en"/>
              <a:t>Tähän</a:t>
            </a:r>
            <a:endParaRPr/>
          </a:p>
          <a:p>
            <a:pPr indent="0" lvl="0" marL="0" rtl="0" algn="ctr">
              <a:lnSpc>
                <a:spcPct val="100000"/>
              </a:lnSpc>
              <a:spcBef>
                <a:spcPts val="0"/>
              </a:spcBef>
              <a:spcAft>
                <a:spcPts val="0"/>
              </a:spcAft>
              <a:buSzPts val="4200"/>
              <a:buNone/>
            </a:pPr>
            <a:r>
              <a:rPr lang="en"/>
              <a:t>Otsikko</a:t>
            </a:r>
            <a:endParaRPr/>
          </a:p>
          <a:p>
            <a:pPr indent="0" lvl="0" marL="0" rtl="0" algn="ctr">
              <a:lnSpc>
                <a:spcPct val="100000"/>
              </a:lnSpc>
              <a:spcBef>
                <a:spcPts val="0"/>
              </a:spcBef>
              <a:spcAft>
                <a:spcPts val="0"/>
              </a:spcAft>
              <a:buSzPts val="4200"/>
              <a:buNone/>
            </a:pPr>
            <a:r>
              <a:rPr lang="en"/>
              <a:t>tai kuva</a:t>
            </a:r>
            <a:endParaRPr/>
          </a:p>
        </p:txBody>
      </p:sp>
      <p:pic>
        <p:nvPicPr>
          <p:cNvPr id="116" name="Google Shape;116;p10"/>
          <p:cNvPicPr preferRelativeResize="0"/>
          <p:nvPr/>
        </p:nvPicPr>
        <p:blipFill rotWithShape="1">
          <a:blip r:embed="rId3">
            <a:alphaModFix/>
          </a:blip>
          <a:srcRect b="0" l="0" r="0" t="0"/>
          <a:stretch/>
        </p:blipFill>
        <p:spPr>
          <a:xfrm>
            <a:off x="152850" y="1089855"/>
            <a:ext cx="5991824" cy="3233669"/>
          </a:xfrm>
          <a:prstGeom prst="rect">
            <a:avLst/>
          </a:prstGeom>
          <a:noFill/>
          <a:ln>
            <a:noFill/>
          </a:ln>
        </p:spPr>
      </p:pic>
      <p:sp>
        <p:nvSpPr>
          <p:cNvPr id="117" name="Google Shape;117;p10"/>
          <p:cNvSpPr txBox="1"/>
          <p:nvPr/>
        </p:nvSpPr>
        <p:spPr>
          <a:xfrm>
            <a:off x="381700" y="87600"/>
            <a:ext cx="51435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Montserrat Medium"/>
                <a:ea typeface="Montserrat Medium"/>
                <a:cs typeface="Montserrat Medium"/>
                <a:sym typeface="Montserrat Medium"/>
              </a:rPr>
              <a:t>Ennen mainosta ja kaupan hyllyä: </a:t>
            </a:r>
            <a:endParaRPr sz="1700">
              <a:latin typeface="Montserrat Medium"/>
              <a:ea typeface="Montserrat Medium"/>
              <a:cs typeface="Montserrat Medium"/>
              <a:sym typeface="Montserrat Medium"/>
            </a:endParaRPr>
          </a:p>
          <a:p>
            <a:pPr indent="0" lvl="0" marL="0" rtl="0" algn="l">
              <a:spcBef>
                <a:spcPts val="0"/>
              </a:spcBef>
              <a:spcAft>
                <a:spcPts val="0"/>
              </a:spcAft>
              <a:buNone/>
            </a:pPr>
            <a:r>
              <a:rPr lang="en" sz="1700">
                <a:latin typeface="Montserrat Medium"/>
                <a:ea typeface="Montserrat Medium"/>
                <a:cs typeface="Montserrat Medium"/>
                <a:sym typeface="Montserrat Medium"/>
              </a:rPr>
              <a:t>Tuote yhdistää meidät eri puolille </a:t>
            </a:r>
            <a:endParaRPr sz="1700">
              <a:latin typeface="Montserrat Medium"/>
              <a:ea typeface="Montserrat Medium"/>
              <a:cs typeface="Montserrat Medium"/>
              <a:sym typeface="Montserrat Medium"/>
            </a:endParaRPr>
          </a:p>
          <a:p>
            <a:pPr indent="0" lvl="0" marL="0" rtl="0" algn="l">
              <a:spcBef>
                <a:spcPts val="0"/>
              </a:spcBef>
              <a:spcAft>
                <a:spcPts val="0"/>
              </a:spcAft>
              <a:buNone/>
            </a:pPr>
            <a:r>
              <a:rPr lang="en" sz="1700">
                <a:latin typeface="Montserrat Medium"/>
                <a:ea typeface="Montserrat Medium"/>
                <a:cs typeface="Montserrat Medium"/>
                <a:sym typeface="Montserrat Medium"/>
              </a:rPr>
              <a:t>maailmaa</a:t>
            </a:r>
            <a:endParaRPr sz="1700">
              <a:latin typeface="Montserrat Medium"/>
              <a:ea typeface="Montserrat Medium"/>
              <a:cs typeface="Montserrat Medium"/>
              <a:sym typeface="Montserrat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g22d80af09db_0_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Tuotantoketjujen tutkimus</a:t>
            </a:r>
            <a:endParaRPr/>
          </a:p>
        </p:txBody>
      </p:sp>
      <p:sp>
        <p:nvSpPr>
          <p:cNvPr id="123" name="Google Shape;123;g22d80af09db_0_38"/>
          <p:cNvSpPr txBox="1"/>
          <p:nvPr>
            <p:ph idx="1" type="body"/>
          </p:nvPr>
        </p:nvSpPr>
        <p:spPr>
          <a:xfrm>
            <a:off x="311700" y="1138825"/>
            <a:ext cx="4575300" cy="3060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lang="en" sz="1900">
                <a:latin typeface="Arial"/>
                <a:ea typeface="Arial"/>
                <a:cs typeface="Arial"/>
                <a:sym typeface="Arial"/>
              </a:rPr>
              <a:t>Maailmankauppa on dynaaminen verkosto ihmisiä, ympäristöjä, eläimiä, yrityksiä, valtioita, infrastruktuureja… Tuote vaikuttaa niihin kaikkiin ennen kulutusta, sen aikana ja sen jälkeen 🡪 tutkitaan vaatteiden elinkaarta</a:t>
            </a:r>
            <a:endParaRPr sz="1900">
              <a:latin typeface="Arial"/>
              <a:ea typeface="Arial"/>
              <a:cs typeface="Arial"/>
              <a:sym typeface="Arial"/>
            </a:endParaRPr>
          </a:p>
          <a:p>
            <a:pPr indent="0" lvl="0" marL="0" rtl="0" algn="l">
              <a:lnSpc>
                <a:spcPct val="100000"/>
              </a:lnSpc>
              <a:spcBef>
                <a:spcPts val="0"/>
              </a:spcBef>
              <a:spcAft>
                <a:spcPts val="0"/>
              </a:spcAft>
              <a:buSzPts val="2000"/>
              <a:buNone/>
            </a:pPr>
            <a:r>
              <a:t/>
            </a:r>
            <a:endParaRPr sz="1900">
              <a:latin typeface="Arial"/>
              <a:ea typeface="Arial"/>
              <a:cs typeface="Arial"/>
              <a:sym typeface="Arial"/>
            </a:endParaRPr>
          </a:p>
          <a:p>
            <a:pPr indent="0" lvl="0" marL="0" rtl="0" algn="l">
              <a:lnSpc>
                <a:spcPct val="100000"/>
              </a:lnSpc>
              <a:spcBef>
                <a:spcPts val="0"/>
              </a:spcBef>
              <a:spcAft>
                <a:spcPts val="0"/>
              </a:spcAft>
              <a:buClr>
                <a:srgbClr val="000000"/>
              </a:buClr>
              <a:buSzPts val="2000"/>
              <a:buFont typeface="Arial"/>
              <a:buNone/>
            </a:pPr>
            <a:r>
              <a:rPr lang="en" sz="1900">
                <a:latin typeface="Arial"/>
                <a:ea typeface="Arial"/>
                <a:cs typeface="Arial"/>
                <a:sym typeface="Arial"/>
              </a:rPr>
              <a:t>Harjoitus: Mitä näette valokuvissa? Koittakaa laittaa valokuvat järjestykseen vaiheiden mukaan.</a:t>
            </a:r>
            <a:endParaRPr sz="1900">
              <a:latin typeface="Arial"/>
              <a:ea typeface="Arial"/>
              <a:cs typeface="Arial"/>
              <a:sym typeface="Arial"/>
            </a:endParaRPr>
          </a:p>
        </p:txBody>
      </p:sp>
      <p:pic>
        <p:nvPicPr>
          <p:cNvPr id="124" name="Google Shape;124;g22d80af09db_0_38"/>
          <p:cNvPicPr preferRelativeResize="0"/>
          <p:nvPr/>
        </p:nvPicPr>
        <p:blipFill rotWithShape="1">
          <a:blip r:embed="rId3">
            <a:alphaModFix/>
          </a:blip>
          <a:srcRect b="-5510" l="0" r="0" t="5510"/>
          <a:stretch/>
        </p:blipFill>
        <p:spPr>
          <a:xfrm>
            <a:off x="4887000" y="1410225"/>
            <a:ext cx="3832725" cy="2611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g22d80af09db_0_47"/>
          <p:cNvPicPr preferRelativeResize="0"/>
          <p:nvPr/>
        </p:nvPicPr>
        <p:blipFill rotWithShape="1">
          <a:blip r:embed="rId3">
            <a:alphaModFix/>
          </a:blip>
          <a:srcRect b="0" l="0" r="0" t="0"/>
          <a:stretch/>
        </p:blipFill>
        <p:spPr>
          <a:xfrm>
            <a:off x="5511602" y="1245879"/>
            <a:ext cx="3301240" cy="2965106"/>
          </a:xfrm>
          <a:prstGeom prst="rect">
            <a:avLst/>
          </a:prstGeom>
          <a:noFill/>
          <a:ln>
            <a:noFill/>
          </a:ln>
        </p:spPr>
      </p:pic>
      <p:pic>
        <p:nvPicPr>
          <p:cNvPr id="130" name="Google Shape;130;g22d80af09db_0_47"/>
          <p:cNvPicPr preferRelativeResize="0"/>
          <p:nvPr/>
        </p:nvPicPr>
        <p:blipFill rotWithShape="1">
          <a:blip r:embed="rId4">
            <a:alphaModFix/>
          </a:blip>
          <a:srcRect b="0" l="12450" r="12457" t="0"/>
          <a:stretch/>
        </p:blipFill>
        <p:spPr>
          <a:xfrm>
            <a:off x="5676769" y="1245833"/>
            <a:ext cx="2970900" cy="2965200"/>
          </a:xfrm>
          <a:prstGeom prst="ellipse">
            <a:avLst/>
          </a:prstGeom>
          <a:noFill/>
          <a:ln cap="flat" cmpd="sng" w="28575">
            <a:solidFill>
              <a:srgbClr val="FFFFFF"/>
            </a:solidFill>
            <a:prstDash val="solid"/>
            <a:round/>
            <a:headEnd len="sm" w="sm" type="none"/>
            <a:tailEnd len="sm" w="sm" type="none"/>
          </a:ln>
        </p:spPr>
      </p:pic>
      <p:pic>
        <p:nvPicPr>
          <p:cNvPr id="131" name="Google Shape;131;g22d80af09db_0_47"/>
          <p:cNvPicPr preferRelativeResize="0"/>
          <p:nvPr/>
        </p:nvPicPr>
        <p:blipFill rotWithShape="1">
          <a:blip r:embed="rId5">
            <a:alphaModFix/>
          </a:blip>
          <a:srcRect b="0" l="0" r="0" t="0"/>
          <a:stretch/>
        </p:blipFill>
        <p:spPr>
          <a:xfrm>
            <a:off x="2676025" y="0"/>
            <a:ext cx="3604200" cy="2299976"/>
          </a:xfrm>
          <a:prstGeom prst="rect">
            <a:avLst/>
          </a:prstGeom>
          <a:noFill/>
          <a:ln>
            <a:noFill/>
          </a:ln>
        </p:spPr>
      </p:pic>
      <p:sp>
        <p:nvSpPr>
          <p:cNvPr id="132" name="Google Shape;132;g22d80af09db_0_47"/>
          <p:cNvSpPr txBox="1"/>
          <p:nvPr>
            <p:ph idx="4294967295" type="body"/>
          </p:nvPr>
        </p:nvSpPr>
        <p:spPr>
          <a:xfrm>
            <a:off x="3422100" y="341550"/>
            <a:ext cx="2299800" cy="124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100">
                <a:solidFill>
                  <a:srgbClr val="000000"/>
                </a:solidFill>
              </a:rPr>
              <a:t>KÄÄÄÄÄÄK! ONGELMIA KAIKKIALLA!</a:t>
            </a:r>
            <a:endParaRPr b="1" sz="2100">
              <a:solidFill>
                <a:srgbClr val="000000"/>
              </a:solidFill>
            </a:endParaRPr>
          </a:p>
          <a:p>
            <a:pPr indent="0" lvl="0" marL="0" rtl="0" algn="l">
              <a:lnSpc>
                <a:spcPct val="115000"/>
              </a:lnSpc>
              <a:spcBef>
                <a:spcPts val="1600"/>
              </a:spcBef>
              <a:spcAft>
                <a:spcPts val="0"/>
              </a:spcAft>
              <a:buNone/>
            </a:pPr>
            <a:r>
              <a:t/>
            </a:r>
            <a:endParaRPr b="1" sz="2100">
              <a:solidFill>
                <a:srgbClr val="000000"/>
              </a:solidFill>
            </a:endParaRPr>
          </a:p>
          <a:p>
            <a:pPr indent="0" lvl="0" marL="0" rtl="0" algn="l">
              <a:lnSpc>
                <a:spcPct val="115000"/>
              </a:lnSpc>
              <a:spcBef>
                <a:spcPts val="1600"/>
              </a:spcBef>
              <a:spcAft>
                <a:spcPts val="1600"/>
              </a:spcAft>
              <a:buSzPts val="1800"/>
              <a:buNone/>
            </a:pPr>
            <a:r>
              <a:t/>
            </a:r>
            <a:endParaRPr b="1" sz="2100">
              <a:solidFill>
                <a:srgbClr val="000000"/>
              </a:solidFill>
            </a:endParaRPr>
          </a:p>
        </p:txBody>
      </p:sp>
      <p:pic>
        <p:nvPicPr>
          <p:cNvPr id="133" name="Google Shape;133;g22d80af09db_0_47"/>
          <p:cNvPicPr preferRelativeResize="0"/>
          <p:nvPr/>
        </p:nvPicPr>
        <p:blipFill rotWithShape="1">
          <a:blip r:embed="rId6">
            <a:alphaModFix/>
          </a:blip>
          <a:srcRect b="0" l="0" r="0" t="0"/>
          <a:stretch/>
        </p:blipFill>
        <p:spPr>
          <a:xfrm>
            <a:off x="7730599" y="4311225"/>
            <a:ext cx="1167925" cy="657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JEEEEEE! RATKAISUJA KAIKKIALLA!</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SzPts val="3000"/>
              <a:buNone/>
            </a:pPr>
            <a:r>
              <a:t/>
            </a:r>
            <a:endParaRPr/>
          </a:p>
        </p:txBody>
      </p:sp>
      <p:sp>
        <p:nvSpPr>
          <p:cNvPr id="139" name="Google Shape;139;p2"/>
          <p:cNvSpPr txBox="1"/>
          <p:nvPr>
            <p:ph idx="1" type="body"/>
          </p:nvPr>
        </p:nvSpPr>
        <p:spPr>
          <a:xfrm>
            <a:off x="311700" y="1401625"/>
            <a:ext cx="8701200" cy="267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Tuotanto ja kuluttaminen vaikuttavat sekä paikallisesti että globaalisti. Kauppa lisää työtä, elintasoa ja kehitystä, jos sitä käydään kestävästi.</a:t>
            </a:r>
            <a:endParaRPr/>
          </a:p>
          <a:p>
            <a:pPr indent="0" lvl="0" marL="0" rtl="0" algn="l">
              <a:lnSpc>
                <a:spcPct val="115000"/>
              </a:lnSpc>
              <a:spcBef>
                <a:spcPts val="1600"/>
              </a:spcBef>
              <a:spcAft>
                <a:spcPts val="0"/>
              </a:spcAft>
              <a:buNone/>
            </a:pPr>
            <a:r>
              <a:rPr lang="en"/>
              <a:t>Ensiaskel on kriittinen kuluttajuus ja tuotantoketjujen läpinäkyvyys</a:t>
            </a:r>
            <a:endParaRPr/>
          </a:p>
          <a:p>
            <a:pPr indent="0" lvl="0" marL="0" rtl="0" algn="l">
              <a:lnSpc>
                <a:spcPct val="115000"/>
              </a:lnSpc>
              <a:spcBef>
                <a:spcPts val="1600"/>
              </a:spcBef>
              <a:spcAft>
                <a:spcPts val="0"/>
              </a:spcAft>
              <a:buNone/>
            </a:pPr>
            <a:r>
              <a:rPr lang="en"/>
              <a:t>🡪 tutustutaan kestävän kehityksen kysymyksiin vastamainosten kautta</a:t>
            </a:r>
            <a:endParaRPr/>
          </a:p>
          <a:p>
            <a:pPr indent="0" lvl="0" marL="0" rtl="0" algn="l">
              <a:lnSpc>
                <a:spcPct val="115000"/>
              </a:lnSpc>
              <a:spcBef>
                <a:spcPts val="1600"/>
              </a:spcBef>
              <a:spcAft>
                <a:spcPts val="1600"/>
              </a:spcAft>
              <a:buSzPts val="18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519F"/>
        </a:solidFill>
      </p:bgPr>
    </p:bg>
    <p:spTree>
      <p:nvGrpSpPr>
        <p:cNvPr id="143" name="Shape 143"/>
        <p:cNvGrpSpPr/>
        <p:nvPr/>
      </p:nvGrpSpPr>
      <p:grpSpPr>
        <a:xfrm>
          <a:off x="0" y="0"/>
          <a:ext cx="0" cy="0"/>
          <a:chOff x="0" y="0"/>
          <a:chExt cx="0" cy="0"/>
        </a:xfrm>
      </p:grpSpPr>
      <p:sp>
        <p:nvSpPr>
          <p:cNvPr id="144" name="Google Shape;144;g22d80af09db_0_71"/>
          <p:cNvSpPr/>
          <p:nvPr/>
        </p:nvSpPr>
        <p:spPr>
          <a:xfrm>
            <a:off x="490250" y="2641250"/>
            <a:ext cx="3819300" cy="5727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g22d80af09db_0_71"/>
          <p:cNvSpPr/>
          <p:nvPr/>
        </p:nvSpPr>
        <p:spPr>
          <a:xfrm>
            <a:off x="490250" y="3284925"/>
            <a:ext cx="5753700" cy="5727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6" name="Google Shape;146;g22d80af09db_0_71"/>
          <p:cNvPicPr preferRelativeResize="0"/>
          <p:nvPr/>
        </p:nvPicPr>
        <p:blipFill rotWithShape="1">
          <a:blip r:embed="rId3">
            <a:alphaModFix/>
          </a:blip>
          <a:srcRect b="0" l="0" r="0" t="0"/>
          <a:stretch/>
        </p:blipFill>
        <p:spPr>
          <a:xfrm>
            <a:off x="490250" y="604051"/>
            <a:ext cx="7525301" cy="359750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22d80af09db_0_81"/>
          <p:cNvSpPr txBox="1"/>
          <p:nvPr>
            <p:ph type="title"/>
          </p:nvPr>
        </p:nvSpPr>
        <p:spPr>
          <a:xfrm>
            <a:off x="1526775" y="1562525"/>
            <a:ext cx="6100800" cy="201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3600"/>
              <a:buFont typeface="Arial"/>
              <a:buNone/>
            </a:pPr>
            <a:r>
              <a:rPr lang="en" sz="4000"/>
              <a:t>Vastamainosgalleria</a:t>
            </a:r>
            <a:endParaRPr sz="4000"/>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FFFFFF"/>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