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5143500" type="screen16x9"/>
  <p:notesSz cx="6858000" cy="9144000"/>
  <p:embeddedFontLst>
    <p:embeddedFont>
      <p:font typeface="Archivo Black" panose="020B0604020202020204" charset="0"/>
      <p:regular r:id="rId26"/>
    </p:embeddedFont>
    <p:embeddedFont>
      <p:font typeface="Average" panose="020B0604020202020204" charset="0"/>
      <p:regular r:id="rId27"/>
    </p:embeddedFont>
    <p:embeddedFont>
      <p:font typeface="Montserrat" panose="00000500000000000000" pitchFamily="2" charset="0"/>
      <p:regular r:id="rId28"/>
      <p:bold r:id="rId29"/>
      <p:italic r:id="rId30"/>
      <p:boldItalic r:id="rId31"/>
    </p:embeddedFont>
    <p:embeddedFont>
      <p:font typeface="Montserrat Light" panose="00000400000000000000" pitchFamily="2" charset="0"/>
      <p:regular r:id="rId32"/>
      <p:bold r:id="rId33"/>
      <p:italic r:id="rId34"/>
      <p:boldItalic r:id="rId35"/>
    </p:embeddedFont>
    <p:embeddedFont>
      <p:font typeface="Montserrat Medium" panose="00000600000000000000" pitchFamily="2" charset="0"/>
      <p:regular r:id="rId36"/>
      <p:bold r:id="rId37"/>
      <p:italic r:id="rId38"/>
      <p:boldItalic r:id="rId39"/>
    </p:embeddedFont>
    <p:embeddedFont>
      <p:font typeface="Oswald" panose="00000500000000000000" pitchFamily="2" charset="0"/>
      <p:regular r:id="rId40"/>
      <p:bold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5" roundtripDataSignature="AMtx7miSSli4DE3a+9fFDh3ryKBgYDRjR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90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4" name="Google Shape;234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1f36aac10e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6" name="Google Shape;246;g1f36aac10e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7" name="Google Shape;257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0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3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  <p:pic>
        <p:nvPicPr>
          <p:cNvPr id="12" name="Google Shape;12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30599" y="4311225"/>
            <a:ext cx="1167925" cy="65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8" name="Google Shape;48;p3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9" name="Google Shape;49;p3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  <p:pic>
        <p:nvPicPr>
          <p:cNvPr id="50" name="Google Shape;50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30599" y="4311225"/>
            <a:ext cx="1167925" cy="65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3" name="Google Shape;53;p4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4" name="Google Shape;54;p4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  <p:pic>
        <p:nvPicPr>
          <p:cNvPr id="55" name="Google Shape;55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30599" y="4311225"/>
            <a:ext cx="1167925" cy="65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1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8" name="Google Shape;58;p4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9" name="Google Shape;59;p41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41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4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4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  <p:pic>
        <p:nvPicPr>
          <p:cNvPr id="63" name="Google Shape;63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30599" y="4311225"/>
            <a:ext cx="1167925" cy="65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2"/>
          <p:cNvSpPr txBox="1">
            <a:spLocks noGrp="1"/>
          </p:cNvSpPr>
          <p:nvPr>
            <p:ph type="title" hasCustomPrompt="1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6" name="Google Shape;66;p42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7" name="Google Shape;67;p4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  <p:pic>
        <p:nvPicPr>
          <p:cNvPr id="68" name="Google Shape;68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30599" y="4311225"/>
            <a:ext cx="1167925" cy="65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  <p:pic>
        <p:nvPicPr>
          <p:cNvPr id="71" name="Google Shape;71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30599" y="4311225"/>
            <a:ext cx="1167925" cy="65752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43"/>
          <p:cNvSpPr txBox="1">
            <a:spLocks noGrp="1"/>
          </p:cNvSpPr>
          <p:nvPr>
            <p:ph type="title"/>
          </p:nvPr>
        </p:nvSpPr>
        <p:spPr>
          <a:xfrm>
            <a:off x="1961275" y="1986600"/>
            <a:ext cx="4259100" cy="11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259100" cy="11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44"/>
          <p:cNvSpPr txBox="1">
            <a:spLocks noGrp="1"/>
          </p:cNvSpPr>
          <p:nvPr>
            <p:ph type="subTitle" idx="1"/>
          </p:nvPr>
        </p:nvSpPr>
        <p:spPr>
          <a:xfrm>
            <a:off x="5878675" y="3177375"/>
            <a:ext cx="2953500" cy="13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76" name="Google Shape;76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30599" y="4311225"/>
            <a:ext cx="1167925" cy="65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70151" y="1355225"/>
            <a:ext cx="2483324" cy="3788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30599" y="4311225"/>
            <a:ext cx="1167925" cy="65752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45"/>
          <p:cNvSpPr txBox="1">
            <a:spLocks noGrp="1"/>
          </p:cNvSpPr>
          <p:nvPr>
            <p:ph type="title"/>
          </p:nvPr>
        </p:nvSpPr>
        <p:spPr>
          <a:xfrm>
            <a:off x="1995650" y="3867175"/>
            <a:ext cx="4259100" cy="11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15" name="Google Shape;15;p3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  <p:pic>
        <p:nvPicPr>
          <p:cNvPr id="16" name="Google Shape;16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30599" y="4311225"/>
            <a:ext cx="1167925" cy="65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  <p:pic>
        <p:nvPicPr>
          <p:cNvPr id="20" name="Google Shape;20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30599" y="4311225"/>
            <a:ext cx="1167925" cy="65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2EB77F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3"/>
          <p:cNvSpPr txBox="1">
            <a:spLocks noGrp="1"/>
          </p:cNvSpPr>
          <p:nvPr>
            <p:ph type="subTitle" idx="1"/>
          </p:nvPr>
        </p:nvSpPr>
        <p:spPr>
          <a:xfrm>
            <a:off x="3740350" y="3338725"/>
            <a:ext cx="4314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" name="Google Shape;23;p3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  <p:pic>
        <p:nvPicPr>
          <p:cNvPr id="24" name="Google Shape;24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30599" y="4311225"/>
            <a:ext cx="1167925" cy="657525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33"/>
          <p:cNvSpPr txBox="1">
            <a:spLocks noGrp="1"/>
          </p:cNvSpPr>
          <p:nvPr>
            <p:ph type="ctrTitle"/>
          </p:nvPr>
        </p:nvSpPr>
        <p:spPr>
          <a:xfrm>
            <a:off x="3740353" y="835125"/>
            <a:ext cx="5211600" cy="17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  <p:pic>
        <p:nvPicPr>
          <p:cNvPr id="28" name="Google Shape;28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30599" y="4311225"/>
            <a:ext cx="1167925" cy="657525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34"/>
          <p:cNvSpPr txBox="1">
            <a:spLocks noGrp="1"/>
          </p:cNvSpPr>
          <p:nvPr>
            <p:ph type="title"/>
          </p:nvPr>
        </p:nvSpPr>
        <p:spPr>
          <a:xfrm>
            <a:off x="2271300" y="2141250"/>
            <a:ext cx="4601400" cy="8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  <p:pic>
        <p:nvPicPr>
          <p:cNvPr id="32" name="Google Shape;32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30599" y="4311225"/>
            <a:ext cx="1167925" cy="657525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35"/>
          <p:cNvSpPr txBox="1">
            <a:spLocks noGrp="1"/>
          </p:cNvSpPr>
          <p:nvPr>
            <p:ph type="title"/>
          </p:nvPr>
        </p:nvSpPr>
        <p:spPr>
          <a:xfrm>
            <a:off x="2271300" y="2141250"/>
            <a:ext cx="4601400" cy="8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 1">
  <p:cSld name="SECTION_HEADER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  <p:pic>
        <p:nvPicPr>
          <p:cNvPr id="36" name="Google Shape;36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30599" y="4311225"/>
            <a:ext cx="1167925" cy="657525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36"/>
          <p:cNvSpPr txBox="1">
            <a:spLocks noGrp="1"/>
          </p:cNvSpPr>
          <p:nvPr>
            <p:ph type="title"/>
          </p:nvPr>
        </p:nvSpPr>
        <p:spPr>
          <a:xfrm>
            <a:off x="2271300" y="2141250"/>
            <a:ext cx="4601400" cy="8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7"/>
          <p:cNvSpPr txBox="1">
            <a:spLocks noGrp="1"/>
          </p:cNvSpPr>
          <p:nvPr>
            <p:ph type="body" idx="1"/>
          </p:nvPr>
        </p:nvSpPr>
        <p:spPr>
          <a:xfrm>
            <a:off x="311700" y="1052875"/>
            <a:ext cx="8701200" cy="30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>
                <a:solidFill>
                  <a:srgbClr val="000000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3pPr>
            <a:lvl4pPr marL="1828800" lvl="3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  <a:defRPr sz="1100">
                <a:solidFill>
                  <a:srgbClr val="000000"/>
                </a:solidFill>
              </a:defRPr>
            </a:lvl4pPr>
            <a:lvl5pPr marL="2286000" lvl="4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Char char="○"/>
              <a:defRPr sz="1100">
                <a:solidFill>
                  <a:srgbClr val="000000"/>
                </a:solidFill>
              </a:defRPr>
            </a:lvl5pPr>
            <a:lvl6pPr marL="2743200" lvl="5" indent="-2921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000"/>
              <a:buChar char="■"/>
              <a:defRPr sz="1000">
                <a:solidFill>
                  <a:srgbClr val="000000"/>
                </a:solidFill>
              </a:defRPr>
            </a:lvl6pPr>
            <a:lvl7pPr marL="3200400" lvl="6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900"/>
              <a:buChar char="●"/>
              <a:defRPr sz="900">
                <a:solidFill>
                  <a:srgbClr val="000000"/>
                </a:solidFill>
              </a:defRPr>
            </a:lvl7pPr>
            <a:lvl8pPr marL="3657600" lvl="7" indent="-279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800"/>
              <a:buChar char="○"/>
              <a:defRPr sz="800">
                <a:solidFill>
                  <a:srgbClr val="000000"/>
                </a:solidFill>
              </a:defRPr>
            </a:lvl8pPr>
            <a:lvl9pPr marL="4114800" lvl="8" indent="-2794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800"/>
              <a:buChar char="■"/>
              <a:defRPr sz="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3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  <p:pic>
        <p:nvPicPr>
          <p:cNvPr id="42" name="Google Shape;42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30599" y="4311225"/>
            <a:ext cx="1167925" cy="65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 1">
  <p:cSld name="CUSTOM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30599" y="4311225"/>
            <a:ext cx="1167925" cy="65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ate">
    <p:bg>
      <p:bgPr>
        <a:solidFill>
          <a:srgbClr val="2EB77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30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 Medium"/>
              <a:buChar char="●"/>
              <a:defRPr sz="1800" b="0" i="0" u="none" strike="noStrike" cap="non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Montserrat Medium"/>
              <a:buChar char="■"/>
              <a:defRPr sz="1400" b="0" i="0" u="none" strike="noStrike" cap="none">
                <a:solidFill>
                  <a:schemeClr val="accent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Light"/>
              <a:buChar char="●"/>
              <a:defRPr sz="1400" b="0" i="0" u="none" strike="noStrike" cap="none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Light"/>
              <a:buChar char="○"/>
              <a:defRPr sz="1400" b="0" i="0" u="none" strike="noStrike" cap="none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Montserrat Light"/>
              <a:buChar char="■"/>
              <a:defRPr sz="1400" b="0" i="0" u="none" strike="noStrike" cap="none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8" name="Google Shape;8;p2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B77F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 txBox="1"/>
          <p:nvPr/>
        </p:nvSpPr>
        <p:spPr>
          <a:xfrm>
            <a:off x="201016" y="475822"/>
            <a:ext cx="8942984" cy="2733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fi" sz="3600" b="0" i="0" u="none" strike="noStrike" cap="none" dirty="0">
                <a:solidFill>
                  <a:srgbClr val="000000"/>
                </a:solidFill>
                <a:highlight>
                  <a:srgbClr val="FFC953"/>
                </a:highlight>
                <a:latin typeface="Archivo Black"/>
                <a:ea typeface="Archivo Black"/>
                <a:cs typeface="Archivo Black"/>
                <a:sym typeface="Archivo Black"/>
              </a:rPr>
              <a:t>TYÖPAJA: VAATTEIDEN GLOBAALIT TUOTANTOKETJUT &amp; KESTÄVÄ KULUTTAMINEN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 dirty="0">
              <a:solidFill>
                <a:srgbClr val="000000"/>
              </a:solidFill>
              <a:highlight>
                <a:srgbClr val="FFC953"/>
              </a:highlight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pic>
        <p:nvPicPr>
          <p:cNvPr id="87" name="Google Shape;8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09709">
            <a:off x="6181436" y="2232145"/>
            <a:ext cx="3003606" cy="21003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519F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4"/>
          <p:cNvSpPr txBox="1"/>
          <p:nvPr/>
        </p:nvSpPr>
        <p:spPr>
          <a:xfrm>
            <a:off x="5041000" y="1692075"/>
            <a:ext cx="3000000" cy="22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fi" sz="1700" b="0" i="0" u="none" strike="noStrike" cap="none">
                <a:solidFill>
                  <a:srgbClr val="000000"/>
                </a:solidFill>
                <a:highlight>
                  <a:srgbClr val="FFC953"/>
                </a:highlight>
                <a:latin typeface="Montserrat"/>
                <a:ea typeface="Montserrat"/>
                <a:cs typeface="Montserrat"/>
                <a:sym typeface="Montserrat"/>
              </a:rPr>
              <a:t>Onko yritys laskenut omien päästöjensä (scope 1 ja 2) lisäksi arvoketjun päästöt (scope 3)? Julkaiseeko yritys täsmälliset laskelmat?</a:t>
            </a:r>
            <a:endParaRPr sz="1800" b="0" i="0" u="none" strike="noStrike" cap="none">
              <a:solidFill>
                <a:srgbClr val="000000"/>
              </a:solidFill>
              <a:highlight>
                <a:srgbClr val="FFC953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8" name="Google Shape;148;p14"/>
          <p:cNvSpPr txBox="1"/>
          <p:nvPr/>
        </p:nvSpPr>
        <p:spPr>
          <a:xfrm>
            <a:off x="1172625" y="2126925"/>
            <a:ext cx="3000000" cy="7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i" sz="180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“Olemme hiilineutraaleja”.</a:t>
            </a:r>
            <a:endParaRPr sz="1800" b="0" i="0" u="none" strike="noStrike" cap="none">
              <a:solidFill>
                <a:srgbClr val="000000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9" name="Google Shape;14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269213">
            <a:off x="2975972" y="2139497"/>
            <a:ext cx="1614174" cy="149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4"/>
          <p:cNvSpPr txBox="1"/>
          <p:nvPr/>
        </p:nvSpPr>
        <p:spPr>
          <a:xfrm>
            <a:off x="515925" y="441188"/>
            <a:ext cx="36567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fi" sz="26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Esimerkki: ilmasto</a:t>
            </a:r>
            <a:endParaRPr sz="2600" b="0" i="0" u="none" strike="noStrike" cap="none">
              <a:solidFill>
                <a:schemeClr val="dk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519F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5"/>
          <p:cNvSpPr txBox="1"/>
          <p:nvPr/>
        </p:nvSpPr>
        <p:spPr>
          <a:xfrm>
            <a:off x="515925" y="441188"/>
            <a:ext cx="36567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fi" sz="26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Esimerkki: ilmasto</a:t>
            </a:r>
            <a:endParaRPr sz="2600" b="0" i="0" u="none" strike="noStrike" cap="none">
              <a:solidFill>
                <a:schemeClr val="dk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pic>
        <p:nvPicPr>
          <p:cNvPr id="156" name="Google Shape;15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5263" y="1291788"/>
            <a:ext cx="8753475" cy="292417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5"/>
          <p:cNvSpPr txBox="1"/>
          <p:nvPr/>
        </p:nvSpPr>
        <p:spPr>
          <a:xfrm>
            <a:off x="195275" y="4415700"/>
            <a:ext cx="38685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i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Lähde: Zalando Sustainability Progress Report 2021</a:t>
            </a:r>
            <a:endParaRPr sz="18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8" name="Google Shape;158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76526" y="797974"/>
            <a:ext cx="3172223" cy="35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519F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6"/>
          <p:cNvSpPr txBox="1"/>
          <p:nvPr/>
        </p:nvSpPr>
        <p:spPr>
          <a:xfrm>
            <a:off x="5024850" y="1225650"/>
            <a:ext cx="3000000" cy="26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i" sz="1800" b="0" i="0" u="none" strike="noStrike" cap="none">
                <a:solidFill>
                  <a:srgbClr val="000000"/>
                </a:solidFill>
                <a:highlight>
                  <a:srgbClr val="FFC953"/>
                </a:highlight>
                <a:latin typeface="Montserrat"/>
                <a:ea typeface="Montserrat"/>
                <a:cs typeface="Montserrat"/>
                <a:sym typeface="Montserrat"/>
              </a:rPr>
              <a:t>Käyttääkö brändi vastuullisia materiaaleja? Jos käyttää, mitä? </a:t>
            </a:r>
            <a:endParaRPr sz="1800" b="0" i="0" u="none" strike="noStrike" cap="none">
              <a:solidFill>
                <a:srgbClr val="000000"/>
              </a:solidFill>
              <a:highlight>
                <a:srgbClr val="FFC953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i" sz="1800" b="0" i="0" u="none" strike="noStrike" cap="none">
                <a:solidFill>
                  <a:srgbClr val="000000"/>
                </a:solidFill>
                <a:highlight>
                  <a:srgbClr val="FFC953"/>
                </a:highlight>
                <a:latin typeface="Montserrat"/>
                <a:ea typeface="Montserrat"/>
                <a:cs typeface="Montserrat"/>
                <a:sym typeface="Montserrat"/>
              </a:rPr>
              <a:t>Kuinka suuren prosenttiosuuden nämä materiaalit kattavat koko tuotannosta?</a:t>
            </a:r>
            <a:endParaRPr sz="1800" b="0" i="0" u="none" strike="noStrike" cap="none">
              <a:solidFill>
                <a:srgbClr val="000000"/>
              </a:solidFill>
              <a:highlight>
                <a:srgbClr val="FFC953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4" name="Google Shape;164;p16"/>
          <p:cNvSpPr txBox="1"/>
          <p:nvPr/>
        </p:nvSpPr>
        <p:spPr>
          <a:xfrm>
            <a:off x="743100" y="2022300"/>
            <a:ext cx="3000000" cy="10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i" sz="180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“Pyrimme käyttämään mahdollisimman paljon ekologisia materiaaleja.”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5" name="Google Shape;16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269213">
            <a:off x="3252647" y="2416172"/>
            <a:ext cx="1614174" cy="149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6"/>
          <p:cNvSpPr txBox="1"/>
          <p:nvPr/>
        </p:nvSpPr>
        <p:spPr>
          <a:xfrm>
            <a:off x="515925" y="441200"/>
            <a:ext cx="42126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fi" sz="26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Esimerkki: ympäristö</a:t>
            </a:r>
            <a:endParaRPr sz="2600" b="0" i="0" u="none" strike="noStrike" cap="none">
              <a:solidFill>
                <a:schemeClr val="dk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519F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7"/>
          <p:cNvSpPr txBox="1"/>
          <p:nvPr/>
        </p:nvSpPr>
        <p:spPr>
          <a:xfrm>
            <a:off x="642500" y="1271625"/>
            <a:ext cx="3000000" cy="14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i" sz="1800" b="0" i="0" u="none" strike="noStrike" cap="none">
                <a:solidFill>
                  <a:schemeClr val="dk1"/>
                </a:solidFill>
                <a:highlight>
                  <a:srgbClr val="2EB77F"/>
                </a:highlight>
                <a:latin typeface="Montserrat"/>
                <a:ea typeface="Montserrat"/>
                <a:cs typeface="Montserrat"/>
                <a:sym typeface="Montserrat"/>
              </a:rPr>
              <a:t>Vaateränkkäys 2021 -vertailussa pisteitä </a:t>
            </a:r>
            <a:br>
              <a:rPr lang="fi" sz="1800" b="0" i="0" u="none" strike="noStrike" cap="none">
                <a:solidFill>
                  <a:schemeClr val="dk1"/>
                </a:solidFill>
                <a:highlight>
                  <a:srgbClr val="2EB77F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r>
              <a:rPr lang="fi" sz="1800" b="0" i="0" u="none" strike="noStrike" cap="none">
                <a:solidFill>
                  <a:schemeClr val="dk1"/>
                </a:solidFill>
                <a:highlight>
                  <a:srgbClr val="2EB77F"/>
                </a:highlight>
                <a:latin typeface="Montserrat"/>
                <a:ea typeface="Montserrat"/>
                <a:cs typeface="Montserrat"/>
                <a:sym typeface="Montserrat"/>
              </a:rPr>
              <a:t>sai seuraavista raaka-aineista:</a:t>
            </a:r>
            <a:endParaRPr sz="1800" b="0" i="0" u="none" strike="noStrike" cap="none">
              <a:solidFill>
                <a:schemeClr val="dk1"/>
              </a:solidFill>
              <a:highlight>
                <a:srgbClr val="2EB77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7"/>
          <p:cNvSpPr txBox="1"/>
          <p:nvPr/>
        </p:nvSpPr>
        <p:spPr>
          <a:xfrm>
            <a:off x="515925" y="441200"/>
            <a:ext cx="42126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fi" sz="26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Esimerkki: ympäristö</a:t>
            </a:r>
            <a:endParaRPr sz="2600" b="0" i="0" u="none" strike="noStrike" cap="none">
              <a:solidFill>
                <a:schemeClr val="dk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173" name="Google Shape;173;p17"/>
          <p:cNvSpPr txBox="1"/>
          <p:nvPr/>
        </p:nvSpPr>
        <p:spPr>
          <a:xfrm>
            <a:off x="3899600" y="1271625"/>
            <a:ext cx="4677000" cy="28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i"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 luomuhamppu</a:t>
            </a:r>
            <a:endParaRPr sz="18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27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i"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 luomupellava</a:t>
            </a:r>
            <a:endParaRPr sz="18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27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i"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 luomupuuvilla</a:t>
            </a:r>
            <a:endParaRPr sz="18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27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i"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 Tencel (lyocell)</a:t>
            </a:r>
            <a:endParaRPr sz="18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27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i"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 Reilun kaupan puuvilla</a:t>
            </a:r>
            <a:endParaRPr sz="18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27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i"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 kierrätysraaka-aine (esim. kierrätetty </a:t>
            </a:r>
            <a:endParaRPr sz="18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i"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 puuvilla tai kierrätetty polyesteri)</a:t>
            </a:r>
            <a:endParaRPr sz="18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519F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8"/>
          <p:cNvSpPr txBox="1"/>
          <p:nvPr/>
        </p:nvSpPr>
        <p:spPr>
          <a:xfrm>
            <a:off x="4958633" y="1521477"/>
            <a:ext cx="3000000" cy="3051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i" sz="1800" b="0" i="0" u="none" strike="noStrike" cap="none">
                <a:solidFill>
                  <a:srgbClr val="000000"/>
                </a:solidFill>
                <a:highlight>
                  <a:srgbClr val="FFC953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Julkaiseeko brändi tehdaslistansa tai muuta täsmällistä tietoa tuotteidensa alkuperästä?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highlight>
                <a:srgbClr val="FFC953"/>
              </a:highlight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i" sz="1800" b="0" i="0" u="none" strike="noStrike" cap="none">
                <a:solidFill>
                  <a:srgbClr val="000000"/>
                </a:solidFill>
                <a:highlight>
                  <a:srgbClr val="FFC953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Onko brändi sitoutunut maksamaan elämiseen riittäviä palkkoja?</a:t>
            </a:r>
            <a:endParaRPr sz="1800" b="0" i="0" u="none" strike="noStrike" cap="none">
              <a:solidFill>
                <a:srgbClr val="000000"/>
              </a:solidFill>
              <a:highlight>
                <a:srgbClr val="FFC953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9" name="Google Shape;179;p18"/>
          <p:cNvSpPr txBox="1"/>
          <p:nvPr/>
        </p:nvSpPr>
        <p:spPr>
          <a:xfrm>
            <a:off x="796950" y="2022300"/>
            <a:ext cx="3000000" cy="10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i" sz="180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“Teetämme suuren </a:t>
            </a:r>
            <a:br>
              <a:rPr lang="fi" sz="180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r>
              <a:rPr lang="fi" sz="180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osan vaatteistamme Euroopassa.”</a:t>
            </a:r>
            <a:endParaRPr sz="1800" b="0" i="0" u="none" strike="noStrike" cap="none">
              <a:solidFill>
                <a:srgbClr val="000000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0" name="Google Shape;180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2700000">
            <a:off x="2943648" y="2164648"/>
            <a:ext cx="1614174" cy="1490974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18"/>
          <p:cNvSpPr txBox="1"/>
          <p:nvPr/>
        </p:nvSpPr>
        <p:spPr>
          <a:xfrm>
            <a:off x="515925" y="441200"/>
            <a:ext cx="51936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fi" sz="26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Esimerkki: ihmisoikeudet</a:t>
            </a:r>
            <a:endParaRPr sz="2600" b="0" i="0" u="none" strike="noStrike" cap="none">
              <a:solidFill>
                <a:schemeClr val="dk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519F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9"/>
          <p:cNvSpPr txBox="1"/>
          <p:nvPr/>
        </p:nvSpPr>
        <p:spPr>
          <a:xfrm>
            <a:off x="515925" y="441200"/>
            <a:ext cx="51936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fi" sz="2600" b="0" i="0" u="none" strike="noStrike" cap="none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Esimerkki: ihmisoikeudet</a:t>
            </a:r>
            <a:endParaRPr sz="2600" b="0" i="0" u="none" strike="noStrike" cap="none">
              <a:solidFill>
                <a:schemeClr val="dk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187" name="Google Shape;187;p19"/>
          <p:cNvSpPr txBox="1"/>
          <p:nvPr/>
        </p:nvSpPr>
        <p:spPr>
          <a:xfrm>
            <a:off x="152400" y="3343300"/>
            <a:ext cx="38685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i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Lähde: Aarre / https://aarrelabel.com/vastuullisuus/</a:t>
            </a:r>
            <a:endParaRPr sz="18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8" name="Google Shape;188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656475"/>
            <a:ext cx="8839200" cy="1579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/>
          <p:nvPr/>
        </p:nvSpPr>
        <p:spPr>
          <a:xfrm>
            <a:off x="450771" y="79934"/>
            <a:ext cx="7827600" cy="644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fi" sz="2600" b="0" i="0" u="none" strike="noStrike" cap="none">
                <a:solidFill>
                  <a:srgbClr val="181818"/>
                </a:solidFill>
                <a:highlight>
                  <a:srgbClr val="FFC953"/>
                </a:highlight>
                <a:latin typeface="Archivo Black"/>
                <a:ea typeface="Archivo Black"/>
                <a:cs typeface="Archivo Black"/>
                <a:sym typeface="Archivo Black"/>
              </a:rPr>
              <a:t>Tehtävä: Vaatebrändin miniränkkäys</a:t>
            </a:r>
            <a:endParaRPr sz="2600" b="0" i="0" u="none" strike="noStrike" cap="none">
              <a:solidFill>
                <a:srgbClr val="181818"/>
              </a:solidFill>
              <a:highlight>
                <a:srgbClr val="FFC953"/>
              </a:highlight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194" name="Google Shape;194;p20"/>
          <p:cNvSpPr txBox="1"/>
          <p:nvPr/>
        </p:nvSpPr>
        <p:spPr>
          <a:xfrm>
            <a:off x="1423490" y="804007"/>
            <a:ext cx="5042700" cy="386564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 Medium"/>
              <a:buAutoNum type="arabicPeriod"/>
            </a:pPr>
            <a:r>
              <a:rPr lang="fi" sz="1600" b="0" i="0" u="none" strike="noStrike" cap="none" dirty="0">
                <a:solidFill>
                  <a:srgbClr val="000000"/>
                </a:solidFill>
                <a:highlight>
                  <a:schemeClr val="dk1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Onko yritys laskenut omien päästöjensä (scope 1 ja 2) lisäksi arvoketjun päästöt (scope 3)? Julkaiseeko yritys täsmälliset laskelmat?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 Medium"/>
              <a:buAutoNum type="arabicPeriod"/>
            </a:pPr>
            <a:r>
              <a:rPr lang="fi" sz="1600" b="0" i="0" u="none" strike="noStrike" cap="none" dirty="0">
                <a:solidFill>
                  <a:srgbClr val="000000"/>
                </a:solidFill>
                <a:highlight>
                  <a:schemeClr val="dk1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Käyttääkö brändi ympäristöystävällisiä materiaaleja? Jos käyttää, mitä? Kuinka suuren prosenttiosuuden nämä materiaalit kattavat koko tuotannosta?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 Medium"/>
              <a:buAutoNum type="arabicPeriod"/>
            </a:pPr>
            <a:r>
              <a:rPr lang="fi" sz="1600" b="0" i="0" u="none" strike="noStrike" cap="none" dirty="0">
                <a:solidFill>
                  <a:srgbClr val="000000"/>
                </a:solidFill>
                <a:highlight>
                  <a:schemeClr val="dk1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Julkaiseeko brändi tehdaslistansa tai muuta täsmällistä tietoa tuotteiden alkuperästä?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 Medium"/>
              <a:buAutoNum type="arabicPeriod"/>
            </a:pPr>
            <a:r>
              <a:rPr lang="fi" sz="1600" b="0" i="0" u="none" strike="noStrike" cap="none" dirty="0">
                <a:solidFill>
                  <a:srgbClr val="000000"/>
                </a:solidFill>
                <a:highlight>
                  <a:schemeClr val="dk1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Onko brändi sitoutunut maksamaan elämiseen riittäviä palkkoja?</a:t>
            </a:r>
            <a:endParaRPr sz="1600" b="0" i="0" u="none" strike="noStrike" cap="none" dirty="0">
              <a:solidFill>
                <a:srgbClr val="000000"/>
              </a:solidFill>
              <a:highlight>
                <a:schemeClr val="dk1"/>
              </a:highlight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95" name="Google Shape;195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98076" y="1429602"/>
            <a:ext cx="2151800" cy="1690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0"/>
          <p:cNvPicPr preferRelativeResize="0"/>
          <p:nvPr/>
        </p:nvPicPr>
        <p:blipFill rotWithShape="1">
          <a:blip r:embed="rId4">
            <a:alphaModFix/>
          </a:blip>
          <a:srcRect l="12450" r="12457"/>
          <a:stretch/>
        </p:blipFill>
        <p:spPr>
          <a:xfrm>
            <a:off x="6211936" y="1475888"/>
            <a:ext cx="1883400" cy="1805700"/>
          </a:xfrm>
          <a:prstGeom prst="ellipse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97" name="Google Shape;197;p20" descr="Suurennuslasi ääriviiv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69796" y="1969146"/>
            <a:ext cx="767679" cy="7676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1"/>
          <p:cNvSpPr txBox="1"/>
          <p:nvPr/>
        </p:nvSpPr>
        <p:spPr>
          <a:xfrm>
            <a:off x="434750" y="273625"/>
            <a:ext cx="78276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fi" sz="2600" b="0" i="0" u="none" strike="noStrike" cap="none">
                <a:solidFill>
                  <a:srgbClr val="181818"/>
                </a:solidFill>
                <a:highlight>
                  <a:srgbClr val="FFC953"/>
                </a:highlight>
                <a:latin typeface="Archivo Black"/>
                <a:ea typeface="Archivo Black"/>
                <a:cs typeface="Archivo Black"/>
                <a:sym typeface="Archivo Black"/>
              </a:rPr>
              <a:t>Tehtävä: Vaatebrändin miniränkkäys</a:t>
            </a:r>
            <a:endParaRPr sz="2600" b="0" i="0" u="none" strike="noStrike" cap="none">
              <a:solidFill>
                <a:srgbClr val="181818"/>
              </a:solidFill>
              <a:highlight>
                <a:srgbClr val="FFC953"/>
              </a:highlight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203" name="Google Shape;203;p21"/>
          <p:cNvSpPr txBox="1"/>
          <p:nvPr/>
        </p:nvSpPr>
        <p:spPr>
          <a:xfrm>
            <a:off x="1005650" y="997900"/>
            <a:ext cx="6685800" cy="403799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i" sz="1600" b="0" i="0" u="none" strike="noStrike" cap="none" dirty="0">
                <a:solidFill>
                  <a:srgbClr val="000000"/>
                </a:solidFill>
                <a:highlight>
                  <a:schemeClr val="dk1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Mistä / miten etsiä?</a:t>
            </a:r>
            <a:endParaRPr sz="1600" b="0" i="0" u="none" strike="noStrike" cap="none" dirty="0">
              <a:solidFill>
                <a:srgbClr val="000000"/>
              </a:solidFill>
              <a:highlight>
                <a:schemeClr val="dk1"/>
              </a:highlight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highlight>
                <a:schemeClr val="dk1"/>
              </a:highlight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 Medium"/>
              <a:buChar char="●"/>
            </a:pPr>
            <a:r>
              <a:rPr lang="fi" sz="1600" b="0" i="0" u="none" strike="noStrike" cap="none" dirty="0">
                <a:solidFill>
                  <a:srgbClr val="000000"/>
                </a:solidFill>
                <a:highlight>
                  <a:schemeClr val="dk1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Brändin tai yrityksen verkkosivut -&gt; osio: Vastuullisuus / Sustainability (ylävalikossa tai aivan sivujen alaosassa)</a:t>
            </a:r>
            <a:endParaRPr sz="1600" b="0" i="0" u="none" strike="noStrike" cap="none" dirty="0">
              <a:solidFill>
                <a:srgbClr val="000000"/>
              </a:solidFill>
              <a:highlight>
                <a:schemeClr val="dk1"/>
              </a:highlight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highlight>
                <a:schemeClr val="dk1"/>
              </a:highlight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 Medium"/>
              <a:buChar char="●"/>
            </a:pPr>
            <a:r>
              <a:rPr lang="fi" sz="1600" b="0" i="0" u="none" strike="noStrike" cap="none" dirty="0">
                <a:solidFill>
                  <a:srgbClr val="000000"/>
                </a:solidFill>
                <a:highlight>
                  <a:schemeClr val="dk1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Googlaamalla brändin nimi +</a:t>
            </a:r>
            <a:endParaRPr sz="1600" b="0" i="0" u="none" strike="noStrike" cap="none" dirty="0">
              <a:solidFill>
                <a:srgbClr val="000000"/>
              </a:solidFill>
              <a:highlight>
                <a:schemeClr val="dk1"/>
              </a:highlight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 Medium"/>
              <a:buChar char="○"/>
            </a:pPr>
            <a:r>
              <a:rPr lang="fi" sz="1600" b="0" i="0" u="none" strike="noStrike" cap="none" dirty="0">
                <a:solidFill>
                  <a:srgbClr val="000000"/>
                </a:solidFill>
                <a:highlight>
                  <a:schemeClr val="dk1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sustainability / vastuullisuus</a:t>
            </a:r>
            <a:endParaRPr sz="1600" b="0" i="0" u="none" strike="noStrike" cap="none" dirty="0">
              <a:solidFill>
                <a:srgbClr val="000000"/>
              </a:solidFill>
              <a:highlight>
                <a:schemeClr val="dk1"/>
              </a:highlight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 Medium"/>
              <a:buChar char="○"/>
            </a:pPr>
            <a:r>
              <a:rPr lang="fi" sz="1600" b="0" i="0" u="none" strike="noStrike" cap="none" dirty="0">
                <a:solidFill>
                  <a:srgbClr val="000000"/>
                </a:solidFill>
                <a:highlight>
                  <a:schemeClr val="dk1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sustainability report / vastuullisuusraportti</a:t>
            </a:r>
            <a:endParaRPr sz="1600" b="0" i="0" u="none" strike="noStrike" cap="none" dirty="0">
              <a:solidFill>
                <a:srgbClr val="000000"/>
              </a:solidFill>
              <a:highlight>
                <a:schemeClr val="dk1"/>
              </a:highlight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 Medium"/>
              <a:buChar char="○"/>
            </a:pPr>
            <a:r>
              <a:rPr lang="fi" sz="1600" b="0" i="0" u="none" strike="noStrike" cap="none" dirty="0">
                <a:solidFill>
                  <a:srgbClr val="000000"/>
                </a:solidFill>
                <a:highlight>
                  <a:schemeClr val="dk1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emissions scope 1 / päästöt scope 1</a:t>
            </a:r>
            <a:endParaRPr sz="1600" b="0" i="0" u="none" strike="noStrike" cap="none" dirty="0">
              <a:solidFill>
                <a:srgbClr val="000000"/>
              </a:solidFill>
              <a:highlight>
                <a:schemeClr val="dk1"/>
              </a:highlight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9144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i" sz="1600" b="0" i="0" u="none" strike="noStrike" cap="none" dirty="0">
                <a:solidFill>
                  <a:srgbClr val="000000"/>
                </a:solidFill>
                <a:highlight>
                  <a:schemeClr val="dk1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carbon footprint / hiilijalanjälki</a:t>
            </a:r>
            <a:endParaRPr sz="1600" b="0" i="0" u="none" strike="noStrike" cap="none" dirty="0">
              <a:solidFill>
                <a:srgbClr val="000000"/>
              </a:solidFill>
              <a:highlight>
                <a:schemeClr val="dk1"/>
              </a:highlight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 Medium"/>
              <a:buChar char="○"/>
            </a:pPr>
            <a:r>
              <a:rPr lang="fi" sz="1600" b="0" i="0" u="none" strike="noStrike" cap="none" dirty="0">
                <a:solidFill>
                  <a:srgbClr val="000000"/>
                </a:solidFill>
                <a:highlight>
                  <a:schemeClr val="dk1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supplier list (tehdaslista)</a:t>
            </a:r>
            <a:endParaRPr sz="1600" b="0" i="0" u="none" strike="noStrike" cap="none" dirty="0">
              <a:solidFill>
                <a:srgbClr val="000000"/>
              </a:solidFill>
              <a:highlight>
                <a:schemeClr val="dk1"/>
              </a:highlight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 Medium"/>
              <a:buChar char="○"/>
            </a:pPr>
            <a:r>
              <a:rPr lang="fi" sz="1600" b="0" i="0" u="none" strike="noStrike" cap="none" dirty="0">
                <a:solidFill>
                  <a:srgbClr val="000000"/>
                </a:solidFill>
                <a:highlight>
                  <a:schemeClr val="dk1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materials / raw materials / materiaalit / raaka-aineet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 Medium"/>
              <a:buChar char="○"/>
            </a:pPr>
            <a:r>
              <a:rPr lang="fi" sz="1600" b="0" i="0" u="none" strike="noStrike" cap="none" dirty="0">
                <a:solidFill>
                  <a:srgbClr val="000000"/>
                </a:solidFill>
                <a:highlight>
                  <a:schemeClr val="dk1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Living wage / elämiseen riittävät palkat</a:t>
            </a:r>
            <a:endParaRPr sz="1600" b="0" i="0" u="none" strike="noStrike" cap="none" dirty="0">
              <a:solidFill>
                <a:srgbClr val="000000"/>
              </a:solidFill>
              <a:highlight>
                <a:schemeClr val="dk1"/>
              </a:highlight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highlight>
                <a:schemeClr val="dk1"/>
              </a:highlight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2"/>
          <p:cNvSpPr txBox="1"/>
          <p:nvPr/>
        </p:nvSpPr>
        <p:spPr>
          <a:xfrm>
            <a:off x="6285000" y="2317425"/>
            <a:ext cx="2115600" cy="1046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i" sz="1400" b="0" i="0" u="none" strike="noStrike" cap="none">
                <a:solidFill>
                  <a:srgbClr val="000000"/>
                </a:solidFill>
                <a:highlight>
                  <a:schemeClr val="dk1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Huom: </a:t>
            </a:r>
            <a:endParaRPr sz="1400" b="0" i="0" u="none" strike="noStrike" cap="none">
              <a:solidFill>
                <a:srgbClr val="000000"/>
              </a:solidFill>
              <a:highlight>
                <a:schemeClr val="dk1"/>
              </a:highlight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highlight>
                <a:schemeClr val="dk1"/>
              </a:highlight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i" sz="1400" b="0" i="0" u="none" strike="noStrike" cap="none">
                <a:solidFill>
                  <a:srgbClr val="000000"/>
                </a:solidFill>
                <a:highlight>
                  <a:schemeClr val="dk1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Myös se on vastaus, ettei tietoa löytynyt.</a:t>
            </a:r>
            <a:endParaRPr sz="1400" b="0" i="0" u="none" strike="noStrike" cap="none">
              <a:solidFill>
                <a:srgbClr val="000000"/>
              </a:solidFill>
              <a:highlight>
                <a:schemeClr val="dk1"/>
              </a:highlight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09" name="Google Shape;209;p22"/>
          <p:cNvSpPr txBox="1"/>
          <p:nvPr/>
        </p:nvSpPr>
        <p:spPr>
          <a:xfrm>
            <a:off x="434750" y="273625"/>
            <a:ext cx="78276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fi" sz="2600" b="0" i="0" u="none" strike="noStrike" cap="none">
                <a:solidFill>
                  <a:srgbClr val="181818"/>
                </a:solidFill>
                <a:highlight>
                  <a:srgbClr val="FFC953"/>
                </a:highlight>
                <a:latin typeface="Archivo Black"/>
                <a:ea typeface="Archivo Black"/>
                <a:cs typeface="Archivo Black"/>
                <a:sym typeface="Archivo Black"/>
              </a:rPr>
              <a:t>Tehtävä: Vaatebrändin miniränkkäys</a:t>
            </a:r>
            <a:endParaRPr sz="2600" b="0" i="0" u="none" strike="noStrike" cap="none">
              <a:solidFill>
                <a:srgbClr val="181818"/>
              </a:solidFill>
              <a:highlight>
                <a:srgbClr val="FFC953"/>
              </a:highlight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210" name="Google Shape;210;p22"/>
          <p:cNvSpPr txBox="1"/>
          <p:nvPr/>
        </p:nvSpPr>
        <p:spPr>
          <a:xfrm>
            <a:off x="909149" y="1034700"/>
            <a:ext cx="5172300" cy="216671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 Medium"/>
              <a:buChar char="●"/>
            </a:pPr>
            <a:r>
              <a:rPr lang="fi" sz="1600" b="0" i="0" u="none" strike="noStrike" cap="none" dirty="0">
                <a:solidFill>
                  <a:srgbClr val="000000"/>
                </a:solidFill>
                <a:highlight>
                  <a:schemeClr val="dk1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Valitkaa vaatebrändi, josta haluat selvittää kysymykset 1-4.</a:t>
            </a:r>
            <a:endParaRPr sz="1600" b="0" i="0" u="none" strike="noStrike" cap="none" dirty="0">
              <a:solidFill>
                <a:srgbClr val="000000"/>
              </a:solidFill>
              <a:highlight>
                <a:schemeClr val="dk1"/>
              </a:highlight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1270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A7519F"/>
              </a:solidFill>
              <a:highlight>
                <a:schemeClr val="dk1"/>
              </a:highlight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 Medium"/>
              <a:buChar char="●"/>
            </a:pPr>
            <a:r>
              <a:rPr lang="fi" sz="1600" b="0" i="0" u="none" strike="noStrike" cap="none" dirty="0">
                <a:solidFill>
                  <a:srgbClr val="000000"/>
                </a:solidFill>
                <a:highlight>
                  <a:schemeClr val="dk1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Etsikää vastaukset neljään kysymykseen brändin nettisivuilta. </a:t>
            </a:r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 Medium"/>
              <a:buChar char="●"/>
            </a:pPr>
            <a:endParaRPr lang="fi" sz="1600" dirty="0">
              <a:highlight>
                <a:schemeClr val="dk1"/>
              </a:highlight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 Medium"/>
              <a:buChar char="●"/>
            </a:pPr>
            <a:r>
              <a:rPr lang="fi" sz="1600" b="0" i="0" u="none" strike="noStrike" cap="none" dirty="0">
                <a:solidFill>
                  <a:srgbClr val="000000"/>
                </a:solidFill>
                <a:highlight>
                  <a:schemeClr val="dk1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Kirjatkaa vastaukset ylös. </a:t>
            </a:r>
            <a:endParaRPr sz="1600" b="0" i="0" u="none" strike="noStrike" cap="none" dirty="0">
              <a:solidFill>
                <a:srgbClr val="000000"/>
              </a:solidFill>
              <a:highlight>
                <a:schemeClr val="dk1"/>
              </a:highlight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953"/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3"/>
          <p:cNvSpPr txBox="1"/>
          <p:nvPr/>
        </p:nvSpPr>
        <p:spPr>
          <a:xfrm>
            <a:off x="907000" y="1734300"/>
            <a:ext cx="24303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fi" sz="3600" b="0" i="0" u="none" strike="noStrike" cap="none">
                <a:solidFill>
                  <a:srgbClr val="000000"/>
                </a:solidFill>
                <a:highlight>
                  <a:schemeClr val="dk1"/>
                </a:highlight>
                <a:latin typeface="Archivo Black"/>
                <a:ea typeface="Archivo Black"/>
                <a:cs typeface="Archivo Black"/>
                <a:sym typeface="Archivo Black"/>
              </a:rPr>
              <a:t>YKSILÖ</a:t>
            </a:r>
            <a:endParaRPr sz="3600" b="0" i="0" u="none" strike="noStrike" cap="none">
              <a:solidFill>
                <a:srgbClr val="000000"/>
              </a:solidFill>
              <a:highlight>
                <a:schemeClr val="dk1"/>
              </a:highlight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216" name="Google Shape;216;p23"/>
          <p:cNvSpPr txBox="1"/>
          <p:nvPr/>
        </p:nvSpPr>
        <p:spPr>
          <a:xfrm>
            <a:off x="5211000" y="1734300"/>
            <a:ext cx="32532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fi" sz="3600" b="0" i="0" u="none" strike="noStrike" cap="none">
                <a:solidFill>
                  <a:schemeClr val="dk1"/>
                </a:solidFill>
                <a:highlight>
                  <a:srgbClr val="000000"/>
                </a:highlight>
                <a:latin typeface="Archivo Black"/>
                <a:ea typeface="Archivo Black"/>
                <a:cs typeface="Archivo Black"/>
                <a:sym typeface="Archivo Black"/>
              </a:rPr>
              <a:t>YRITYKSET</a:t>
            </a:r>
            <a:endParaRPr sz="3600" b="0" i="0" u="none" strike="noStrike" cap="none">
              <a:solidFill>
                <a:schemeClr val="dk1"/>
              </a:solidFill>
              <a:highlight>
                <a:srgbClr val="000000"/>
              </a:highlight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217" name="Google Shape;217;p23"/>
          <p:cNvSpPr txBox="1"/>
          <p:nvPr/>
        </p:nvSpPr>
        <p:spPr>
          <a:xfrm>
            <a:off x="2639925" y="3987550"/>
            <a:ext cx="31056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fi" sz="3800" b="0" i="0" u="none" strike="noStrike" cap="none">
                <a:solidFill>
                  <a:srgbClr val="000000"/>
                </a:solidFill>
                <a:highlight>
                  <a:schemeClr val="dk1"/>
                </a:highlight>
                <a:latin typeface="Archivo Black"/>
                <a:ea typeface="Archivo Black"/>
                <a:cs typeface="Archivo Black"/>
                <a:sym typeface="Archivo Black"/>
              </a:rPr>
              <a:t>SÄÄNTELY</a:t>
            </a:r>
            <a:endParaRPr sz="2100" b="0" i="0" u="none" strike="noStrike" cap="none">
              <a:solidFill>
                <a:srgbClr val="000000"/>
              </a:solidFill>
              <a:highlight>
                <a:schemeClr val="dk1"/>
              </a:highlight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pic>
        <p:nvPicPr>
          <p:cNvPr id="218" name="Google Shape;218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674451">
            <a:off x="1851915" y="2979864"/>
            <a:ext cx="1616268" cy="404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3118421">
            <a:off x="4887124" y="3005854"/>
            <a:ext cx="1505379" cy="376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54261">
            <a:off x="3080404" y="1754120"/>
            <a:ext cx="1966793" cy="491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61563" y="2571750"/>
            <a:ext cx="662325" cy="99012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3"/>
          <p:cNvSpPr txBox="1"/>
          <p:nvPr/>
        </p:nvSpPr>
        <p:spPr>
          <a:xfrm>
            <a:off x="339975" y="361400"/>
            <a:ext cx="77055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fi" sz="4000" b="0" i="0" u="none" strike="noStrike" cap="none">
                <a:solidFill>
                  <a:schemeClr val="dk1"/>
                </a:solidFill>
                <a:highlight>
                  <a:srgbClr val="A7519F"/>
                </a:highlight>
                <a:latin typeface="Archivo Black"/>
                <a:ea typeface="Archivo Black"/>
                <a:cs typeface="Archivo Black"/>
                <a:sym typeface="Archivo Black"/>
              </a:rPr>
              <a:t>Kenen vastuulla muutos?</a:t>
            </a:r>
            <a:endParaRPr sz="4000" b="0" i="0" u="none" strike="noStrike" cap="none">
              <a:solidFill>
                <a:schemeClr val="dk1"/>
              </a:solidFill>
              <a:highlight>
                <a:srgbClr val="A7519F"/>
              </a:highlight>
              <a:latin typeface="Archivo Black"/>
              <a:ea typeface="Archivo Black"/>
              <a:cs typeface="Archivo Black"/>
              <a:sym typeface="Archivo Blac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/>
          <p:nvPr/>
        </p:nvSpPr>
        <p:spPr>
          <a:xfrm>
            <a:off x="664450" y="409800"/>
            <a:ext cx="5837100" cy="8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fi" sz="2900" b="0" i="0" u="none" strike="noStrike" cap="none">
                <a:solidFill>
                  <a:schemeClr val="dk1"/>
                </a:solidFill>
                <a:highlight>
                  <a:srgbClr val="A7519F"/>
                </a:highlight>
                <a:latin typeface="Archivo Black"/>
                <a:ea typeface="Archivo Black"/>
                <a:cs typeface="Archivo Black"/>
                <a:sym typeface="Archivo Black"/>
              </a:rPr>
              <a:t>Tässä työpajassa</a:t>
            </a:r>
            <a:endParaRPr sz="2900" b="0" i="0" u="none" strike="noStrike" cap="none">
              <a:solidFill>
                <a:schemeClr val="dk1"/>
              </a:solidFill>
              <a:highlight>
                <a:srgbClr val="A7519F"/>
              </a:highlight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93" name="Google Shape;93;p2"/>
          <p:cNvSpPr txBox="1"/>
          <p:nvPr/>
        </p:nvSpPr>
        <p:spPr>
          <a:xfrm>
            <a:off x="820500" y="1396674"/>
            <a:ext cx="5895000" cy="18533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Montserrat Medium"/>
              <a:buChar char="●"/>
            </a:pPr>
            <a:r>
              <a:rPr lang="fi" sz="1800" b="0" i="0" u="none" strike="noStrike" cap="none">
                <a:solidFill>
                  <a:srgbClr val="222222"/>
                </a:solidFill>
                <a:highlight>
                  <a:srgbClr val="FFFFFF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Vaatteiden globaalit tuotantoketjut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Montserrat Medium"/>
              <a:buChar char="●"/>
            </a:pPr>
            <a:r>
              <a:rPr lang="fi" sz="1800" b="0" i="0" u="none" strike="noStrike" cap="none">
                <a:solidFill>
                  <a:srgbClr val="222222"/>
                </a:solidFill>
                <a:highlight>
                  <a:srgbClr val="FFFFFF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Vaatetuotannon keskeisimmät ongelmat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 Medium"/>
              <a:buChar char="●"/>
            </a:pPr>
            <a:r>
              <a:rPr lang="fi" sz="1800" b="0" i="0" u="none" strike="noStrike" cap="none">
                <a:solidFill>
                  <a:srgbClr val="222222"/>
                </a:solidFill>
                <a:highlight>
                  <a:srgbClr val="FFFFFF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Tehtävä: Vaatebrändien vastuullisuuden tarkastelu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 Medium"/>
              <a:buChar char="●"/>
            </a:pPr>
            <a:r>
              <a:rPr lang="fi" sz="1800" b="0" i="0" u="none" strike="noStrike" cap="none">
                <a:solidFill>
                  <a:srgbClr val="222222"/>
                </a:solidFill>
                <a:highlight>
                  <a:srgbClr val="FFFFFF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Yritysvastuu &amp; kestävä kuluttaminen</a:t>
            </a:r>
            <a:endParaRPr sz="1800" b="0" i="0" u="none" strike="noStrike" cap="none">
              <a:solidFill>
                <a:srgbClr val="222222"/>
              </a:solidFill>
              <a:highlight>
                <a:srgbClr val="FFFFFF"/>
              </a:highlight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222222"/>
              </a:solidFill>
              <a:highlight>
                <a:srgbClr val="FFFFFF"/>
              </a:highlight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222222"/>
              </a:solidFill>
              <a:highlight>
                <a:srgbClr val="FFFFFF"/>
              </a:highlight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B77F"/>
        </a:solidFill>
        <a:effectLst/>
      </p:bgPr>
    </p:bg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4"/>
          <p:cNvSpPr txBox="1"/>
          <p:nvPr/>
        </p:nvSpPr>
        <p:spPr>
          <a:xfrm>
            <a:off x="1682225" y="1678938"/>
            <a:ext cx="3656700" cy="17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fi" sz="2600" b="0" i="0" u="none" strike="noStrike" cap="none">
                <a:solidFill>
                  <a:srgbClr val="181818"/>
                </a:solidFill>
                <a:highlight>
                  <a:srgbClr val="FFC953"/>
                </a:highlight>
                <a:latin typeface="Archivo Black"/>
                <a:ea typeface="Archivo Black"/>
                <a:cs typeface="Archivo Black"/>
                <a:sym typeface="Archivo Black"/>
              </a:rPr>
              <a:t>ILMASTO</a:t>
            </a:r>
            <a:br>
              <a:rPr lang="fi" sz="2600" b="0" i="0" u="none" strike="noStrike" cap="none">
                <a:solidFill>
                  <a:srgbClr val="181818"/>
                </a:solidFill>
                <a:highlight>
                  <a:srgbClr val="FFC953"/>
                </a:highlight>
                <a:latin typeface="Archivo Black"/>
                <a:ea typeface="Archivo Black"/>
                <a:cs typeface="Archivo Black"/>
                <a:sym typeface="Archivo Black"/>
              </a:rPr>
            </a:br>
            <a:r>
              <a:rPr lang="fi" sz="2600" b="0" i="0" u="none" strike="noStrike" cap="none">
                <a:solidFill>
                  <a:srgbClr val="181818"/>
                </a:solidFill>
                <a:highlight>
                  <a:srgbClr val="FFC953"/>
                </a:highlight>
                <a:latin typeface="Archivo Black"/>
                <a:ea typeface="Archivo Black"/>
                <a:cs typeface="Archivo Black"/>
                <a:sym typeface="Archivo Black"/>
              </a:rPr>
              <a:t>YMPÄRISTÖ </a:t>
            </a:r>
            <a:endParaRPr sz="2600" b="0" i="0" u="none" strike="noStrike" cap="none">
              <a:solidFill>
                <a:srgbClr val="181818"/>
              </a:solidFill>
              <a:highlight>
                <a:srgbClr val="FFC953"/>
              </a:highlight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fi" sz="2600" b="0" i="0" u="none" strike="noStrike" cap="none">
                <a:solidFill>
                  <a:srgbClr val="181818"/>
                </a:solidFill>
                <a:highlight>
                  <a:srgbClr val="FFC953"/>
                </a:highlight>
                <a:latin typeface="Archivo Black"/>
                <a:ea typeface="Archivo Black"/>
                <a:cs typeface="Archivo Black"/>
                <a:sym typeface="Archivo Black"/>
              </a:rPr>
              <a:t>IHMISOIKEUDET</a:t>
            </a:r>
            <a:endParaRPr sz="2600" b="0" i="0" u="none" strike="noStrike" cap="none">
              <a:solidFill>
                <a:srgbClr val="181818"/>
              </a:solidFill>
              <a:highlight>
                <a:srgbClr val="FFC953"/>
              </a:highlight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228" name="Google Shape;228;p24"/>
          <p:cNvSpPr txBox="1"/>
          <p:nvPr/>
        </p:nvSpPr>
        <p:spPr>
          <a:xfrm>
            <a:off x="1682225" y="1177950"/>
            <a:ext cx="6490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i" sz="1800" b="0" i="0" u="none" strike="noStrike" cap="none">
                <a:solidFill>
                  <a:srgbClr val="181818"/>
                </a:solidFill>
                <a:highlight>
                  <a:schemeClr val="dk1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Vastuullinen yritys ymmärtää, mikä sen vaikutus on</a:t>
            </a:r>
            <a:endParaRPr sz="1800" b="0" i="0" u="none" strike="noStrike" cap="none">
              <a:solidFill>
                <a:srgbClr val="181818"/>
              </a:solidFill>
              <a:highlight>
                <a:schemeClr val="dk1"/>
              </a:highlight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29" name="Google Shape;229;p24"/>
          <p:cNvSpPr txBox="1"/>
          <p:nvPr/>
        </p:nvSpPr>
        <p:spPr>
          <a:xfrm>
            <a:off x="1682225" y="3494650"/>
            <a:ext cx="4905000" cy="10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i" sz="1800" b="0" i="0" u="none" strike="noStrike" cap="none">
                <a:solidFill>
                  <a:srgbClr val="181818"/>
                </a:solidFill>
                <a:highlight>
                  <a:schemeClr val="dk1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..ja arvioi, valvoo &amp; korjaa mahdollisia negatiivisia vaikutuksia </a:t>
            </a:r>
            <a:r>
              <a:rPr lang="fi" sz="1800" b="1" i="0" u="none" strike="noStrike" cap="none">
                <a:solidFill>
                  <a:srgbClr val="181818"/>
                </a:solidFill>
                <a:highlight>
                  <a:schemeClr val="dk1"/>
                </a:highlight>
                <a:latin typeface="Montserrat"/>
                <a:ea typeface="Montserrat"/>
                <a:cs typeface="Montserrat"/>
                <a:sym typeface="Montserrat"/>
              </a:rPr>
              <a:t>arvoketjussaan</a:t>
            </a:r>
            <a:endParaRPr sz="1800" b="1" i="0" u="none" strike="noStrike" cap="none">
              <a:solidFill>
                <a:srgbClr val="181818"/>
              </a:solidFill>
              <a:highlight>
                <a:schemeClr val="dk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i" sz="1800" b="0" i="0" u="none" strike="noStrike" cap="none">
                <a:solidFill>
                  <a:srgbClr val="181818"/>
                </a:solidFill>
                <a:highlight>
                  <a:schemeClr val="dk1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sekä viestii niistä </a:t>
            </a:r>
            <a:r>
              <a:rPr lang="fi" sz="1800" b="1" i="0" u="none" strike="noStrike" cap="none">
                <a:solidFill>
                  <a:srgbClr val="181818"/>
                </a:solidFill>
                <a:highlight>
                  <a:schemeClr val="dk1"/>
                </a:highlight>
                <a:latin typeface="Montserrat"/>
                <a:ea typeface="Montserrat"/>
                <a:cs typeface="Montserrat"/>
                <a:sym typeface="Montserrat"/>
              </a:rPr>
              <a:t>avoimesti</a:t>
            </a:r>
            <a:endParaRPr sz="1800" b="1" i="0" u="none" strike="noStrike" cap="none">
              <a:solidFill>
                <a:srgbClr val="181818"/>
              </a:solidFill>
              <a:highlight>
                <a:schemeClr val="dk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30" name="Google Shape;230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351073" y="1431341"/>
            <a:ext cx="1398196" cy="2100357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24"/>
          <p:cNvSpPr txBox="1"/>
          <p:nvPr/>
        </p:nvSpPr>
        <p:spPr>
          <a:xfrm>
            <a:off x="251175" y="-396551"/>
            <a:ext cx="6227100" cy="20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fi" sz="4200" b="0" i="0" u="none" strike="noStrike" cap="none">
                <a:solidFill>
                  <a:srgbClr val="181818"/>
                </a:solidFill>
                <a:highlight>
                  <a:srgbClr val="FFC953"/>
                </a:highlight>
                <a:latin typeface="Archivo Black"/>
                <a:ea typeface="Archivo Black"/>
                <a:cs typeface="Archivo Black"/>
                <a:sym typeface="Archivo Black"/>
              </a:rPr>
              <a:t>Yritysvastuu</a:t>
            </a:r>
            <a:endParaRPr sz="4200" b="0" i="0" u="none" strike="noStrike" cap="none">
              <a:solidFill>
                <a:srgbClr val="181818"/>
              </a:solidFill>
              <a:highlight>
                <a:srgbClr val="FFC953"/>
              </a:highlight>
              <a:latin typeface="Archivo Black"/>
              <a:ea typeface="Archivo Black"/>
              <a:cs typeface="Archivo Black"/>
              <a:sym typeface="Archivo Black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B77F"/>
        </a:solid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5"/>
          <p:cNvSpPr/>
          <p:nvPr/>
        </p:nvSpPr>
        <p:spPr>
          <a:xfrm>
            <a:off x="3431138" y="1307150"/>
            <a:ext cx="3440100" cy="3440100"/>
          </a:xfrm>
          <a:prstGeom prst="ellipse">
            <a:avLst/>
          </a:prstGeom>
          <a:solidFill>
            <a:srgbClr val="A751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7" name="Google Shape;237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3586100" y="1381550"/>
            <a:ext cx="3291300" cy="329130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25"/>
          <p:cNvSpPr txBox="1"/>
          <p:nvPr/>
        </p:nvSpPr>
        <p:spPr>
          <a:xfrm>
            <a:off x="2298000" y="1330394"/>
            <a:ext cx="2037600" cy="8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fi" sz="2000" b="0" i="0" u="none" strike="noStrike" cap="none">
                <a:solidFill>
                  <a:srgbClr val="000000"/>
                </a:solidFill>
                <a:highlight>
                  <a:schemeClr val="dk1"/>
                </a:highlight>
                <a:latin typeface="Archivo Black"/>
                <a:ea typeface="Archivo Black"/>
                <a:cs typeface="Archivo Black"/>
                <a:sym typeface="Archivo Black"/>
              </a:rPr>
              <a:t>Uuden ostaminen</a:t>
            </a:r>
            <a:endParaRPr sz="2000" b="0" i="0" u="none" strike="noStrike" cap="none">
              <a:solidFill>
                <a:srgbClr val="000000"/>
              </a:solidFill>
              <a:highlight>
                <a:schemeClr val="dk1"/>
              </a:highlight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239" name="Google Shape;239;p25"/>
          <p:cNvSpPr txBox="1"/>
          <p:nvPr/>
        </p:nvSpPr>
        <p:spPr>
          <a:xfrm>
            <a:off x="5016175" y="575400"/>
            <a:ext cx="2037600" cy="15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fi" sz="2000" b="0" i="0" u="none" strike="noStrike" cap="none">
                <a:solidFill>
                  <a:srgbClr val="000000"/>
                </a:solidFill>
                <a:highlight>
                  <a:schemeClr val="dk1"/>
                </a:highlight>
                <a:latin typeface="Archivo Black"/>
                <a:ea typeface="Archivo Black"/>
                <a:cs typeface="Archivo Black"/>
                <a:sym typeface="Archivo Black"/>
              </a:rPr>
              <a:t>Omistamiesi tavaroiden käyttäminen</a:t>
            </a:r>
            <a:endParaRPr sz="2000" b="0" i="0" u="none" strike="noStrike" cap="none">
              <a:solidFill>
                <a:srgbClr val="000000"/>
              </a:solidFill>
              <a:highlight>
                <a:schemeClr val="dk1"/>
              </a:highlight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240" name="Google Shape;240;p25"/>
          <p:cNvSpPr txBox="1"/>
          <p:nvPr/>
        </p:nvSpPr>
        <p:spPr>
          <a:xfrm>
            <a:off x="1379925" y="2209825"/>
            <a:ext cx="2563200" cy="15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fi" sz="2000" b="0" i="0" u="none" strike="noStrike" cap="none">
                <a:solidFill>
                  <a:srgbClr val="000000"/>
                </a:solidFill>
                <a:highlight>
                  <a:schemeClr val="dk1"/>
                </a:highlight>
                <a:latin typeface="Archivo Black"/>
                <a:ea typeface="Archivo Black"/>
                <a:cs typeface="Archivo Black"/>
                <a:sym typeface="Archivo Black"/>
              </a:rPr>
              <a:t>Kierrätetyn ostaminen</a:t>
            </a:r>
            <a:endParaRPr sz="2000" b="0" i="0" u="none" strike="noStrike" cap="none">
              <a:solidFill>
                <a:srgbClr val="000000"/>
              </a:solidFill>
              <a:highlight>
                <a:schemeClr val="dk1"/>
              </a:highlight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241" name="Google Shape;241;p25"/>
          <p:cNvSpPr txBox="1"/>
          <p:nvPr/>
        </p:nvSpPr>
        <p:spPr>
          <a:xfrm>
            <a:off x="6359950" y="2081088"/>
            <a:ext cx="2563200" cy="15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fi" sz="2000" b="0" i="0" u="none" strike="noStrike" cap="none">
                <a:solidFill>
                  <a:srgbClr val="000000"/>
                </a:solidFill>
                <a:highlight>
                  <a:schemeClr val="dk1"/>
                </a:highlight>
                <a:latin typeface="Archivo Black"/>
                <a:ea typeface="Archivo Black"/>
                <a:cs typeface="Archivo Black"/>
                <a:sym typeface="Archivo Black"/>
              </a:rPr>
              <a:t>Tavaroiden korjaaminen ja huoltaminen</a:t>
            </a:r>
            <a:endParaRPr sz="2000" b="0" i="0" u="none" strike="noStrike" cap="none">
              <a:solidFill>
                <a:srgbClr val="000000"/>
              </a:solidFill>
              <a:highlight>
                <a:schemeClr val="dk1"/>
              </a:highlight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242" name="Google Shape;242;p25"/>
          <p:cNvSpPr txBox="1"/>
          <p:nvPr/>
        </p:nvSpPr>
        <p:spPr>
          <a:xfrm>
            <a:off x="119225" y="111150"/>
            <a:ext cx="3180900" cy="15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fi" sz="4000" b="0" i="0" u="none" strike="noStrike" cap="none">
                <a:solidFill>
                  <a:schemeClr val="dk1"/>
                </a:solidFill>
                <a:highlight>
                  <a:srgbClr val="A7519F"/>
                </a:highlight>
                <a:latin typeface="Archivo Black"/>
                <a:ea typeface="Archivo Black"/>
                <a:cs typeface="Archivo Black"/>
                <a:sym typeface="Archivo Black"/>
              </a:rPr>
              <a:t>Miten voin </a:t>
            </a:r>
            <a:endParaRPr sz="4000" b="0" i="0" u="none" strike="noStrike" cap="none">
              <a:solidFill>
                <a:schemeClr val="dk1"/>
              </a:solidFill>
              <a:highlight>
                <a:srgbClr val="A7519F"/>
              </a:highlight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fi" sz="4000" b="0" i="0" u="none" strike="noStrike" cap="none">
                <a:solidFill>
                  <a:schemeClr val="dk1"/>
                </a:solidFill>
                <a:highlight>
                  <a:srgbClr val="A7519F"/>
                </a:highlight>
                <a:latin typeface="Archivo Black"/>
                <a:ea typeface="Archivo Black"/>
                <a:cs typeface="Archivo Black"/>
                <a:sym typeface="Archivo Black"/>
              </a:rPr>
              <a:t>vaikuttaa?</a:t>
            </a:r>
            <a:endParaRPr sz="4000" b="0" i="0" u="none" strike="noStrike" cap="none">
              <a:solidFill>
                <a:schemeClr val="dk1"/>
              </a:solidFill>
              <a:highlight>
                <a:srgbClr val="A7519F"/>
              </a:highlight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243" name="Google Shape;243;p25"/>
          <p:cNvSpPr txBox="1"/>
          <p:nvPr/>
        </p:nvSpPr>
        <p:spPr>
          <a:xfrm>
            <a:off x="4720500" y="3638620"/>
            <a:ext cx="2037600" cy="9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fi" sz="2000" b="0" i="0" u="none" strike="noStrike" cap="none">
                <a:solidFill>
                  <a:srgbClr val="000000"/>
                </a:solidFill>
                <a:highlight>
                  <a:srgbClr val="FFC953"/>
                </a:highlight>
                <a:latin typeface="Archivo Black"/>
                <a:ea typeface="Archivo Black"/>
                <a:cs typeface="Archivo Black"/>
                <a:sym typeface="Archivo Black"/>
              </a:rPr>
              <a:t>Aktiivinen kansalaisuus</a:t>
            </a:r>
            <a:endParaRPr sz="2000" b="0" i="0" u="none" strike="noStrike" cap="none">
              <a:solidFill>
                <a:srgbClr val="000000"/>
              </a:solidFill>
              <a:highlight>
                <a:srgbClr val="FFC953"/>
              </a:highlight>
              <a:latin typeface="Archivo Black"/>
              <a:ea typeface="Archivo Black"/>
              <a:cs typeface="Archivo Black"/>
              <a:sym typeface="Archivo Black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1f36aac10ec_0_0"/>
          <p:cNvSpPr txBox="1"/>
          <p:nvPr/>
        </p:nvSpPr>
        <p:spPr>
          <a:xfrm>
            <a:off x="360975" y="-257825"/>
            <a:ext cx="7412400" cy="20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fi" sz="4200" b="0" i="0" u="none" strike="noStrike" cap="none">
                <a:solidFill>
                  <a:srgbClr val="181818"/>
                </a:solidFill>
                <a:highlight>
                  <a:srgbClr val="FFC953"/>
                </a:highlight>
                <a:latin typeface="Archivo Black"/>
                <a:ea typeface="Archivo Black"/>
                <a:cs typeface="Archivo Black"/>
                <a:sym typeface="Archivo Black"/>
              </a:rPr>
              <a:t>Aktiivinen kansalaisuus</a:t>
            </a:r>
            <a:endParaRPr sz="4200" b="0" i="0" u="none" strike="noStrike" cap="none">
              <a:solidFill>
                <a:srgbClr val="181818"/>
              </a:solidFill>
              <a:highlight>
                <a:srgbClr val="FFC953"/>
              </a:highlight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249" name="Google Shape;249;g1f36aac10ec_0_0"/>
          <p:cNvSpPr txBox="1"/>
          <p:nvPr/>
        </p:nvSpPr>
        <p:spPr>
          <a:xfrm>
            <a:off x="3007125" y="1340600"/>
            <a:ext cx="2478600" cy="1639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i" sz="1400" b="0" i="0" u="none" strike="noStrike" cap="none">
                <a:solidFill>
                  <a:srgbClr val="000000"/>
                </a:solidFill>
                <a:highlight>
                  <a:schemeClr val="dk1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Ole muuttamassa vallitsevia </a:t>
            </a:r>
            <a:r>
              <a:rPr lang="fi" sz="1400" b="1" i="0" u="none" strike="noStrike" cap="none">
                <a:solidFill>
                  <a:srgbClr val="000000"/>
                </a:solidFill>
                <a:highlight>
                  <a:schemeClr val="dk1"/>
                </a:highlight>
                <a:latin typeface="Montserrat"/>
                <a:ea typeface="Montserrat"/>
                <a:cs typeface="Montserrat"/>
                <a:sym typeface="Montserrat"/>
              </a:rPr>
              <a:t>normeja</a:t>
            </a:r>
            <a:r>
              <a:rPr lang="fi" sz="1400" b="0" i="0" u="none" strike="noStrike" cap="none">
                <a:solidFill>
                  <a:srgbClr val="000000"/>
                </a:solidFill>
                <a:highlight>
                  <a:schemeClr val="dk1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 kertomalla omista vastuullisuusteoista ystäväpiirille, työpaikalla tai somessa </a:t>
            </a:r>
            <a:endParaRPr sz="1400" b="0" i="0" u="none" strike="noStrike" cap="none">
              <a:solidFill>
                <a:srgbClr val="000000"/>
              </a:solidFill>
              <a:highlight>
                <a:schemeClr val="dk1"/>
              </a:highlight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50" name="Google Shape;250;g1f36aac10ec_0_0"/>
          <p:cNvSpPr txBox="1"/>
          <p:nvPr/>
        </p:nvSpPr>
        <p:spPr>
          <a:xfrm>
            <a:off x="629575" y="1340600"/>
            <a:ext cx="1904305" cy="167119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i" sz="1400" b="0" i="0" u="none" strike="noStrike" cap="none">
                <a:solidFill>
                  <a:srgbClr val="000000"/>
                </a:solidFill>
                <a:highlight>
                  <a:schemeClr val="dk1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Vaadi </a:t>
            </a:r>
            <a:r>
              <a:rPr lang="fi" sz="1400" b="1" i="0" u="none" strike="noStrike" cap="none">
                <a:solidFill>
                  <a:srgbClr val="000000"/>
                </a:solidFill>
                <a:highlight>
                  <a:schemeClr val="dk1"/>
                </a:highlight>
                <a:latin typeface="Montserrat"/>
                <a:ea typeface="Montserrat"/>
                <a:cs typeface="Montserrat"/>
                <a:sym typeface="Montserrat"/>
              </a:rPr>
              <a:t>yrityksiä</a:t>
            </a:r>
            <a:r>
              <a:rPr lang="fi" sz="1400" b="0" i="0" u="none" strike="noStrike" cap="none">
                <a:solidFill>
                  <a:srgbClr val="000000"/>
                </a:solidFill>
                <a:highlight>
                  <a:schemeClr val="dk1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 lisäämään läpinäkyvyyttä ja kertomaan tarkasti tuotanto-oloista</a:t>
            </a:r>
            <a:endParaRPr sz="1400" b="0" i="0" u="none" strike="noStrike" cap="none">
              <a:solidFill>
                <a:srgbClr val="000000"/>
              </a:solidFill>
              <a:highlight>
                <a:schemeClr val="dk1"/>
              </a:highlight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51" name="Google Shape;251;g1f36aac10ec_0_0"/>
          <p:cNvSpPr txBox="1"/>
          <p:nvPr/>
        </p:nvSpPr>
        <p:spPr>
          <a:xfrm>
            <a:off x="946275" y="3184000"/>
            <a:ext cx="2827500" cy="1143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i" sz="1400" b="0" i="0" u="none" strike="noStrike" cap="none">
                <a:solidFill>
                  <a:srgbClr val="000000"/>
                </a:solidFill>
                <a:highlight>
                  <a:schemeClr val="dk1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Ilmaise tukesi yritysvastuulainsäädännölle </a:t>
            </a:r>
            <a:endParaRPr sz="1400" b="0" i="0" u="none" strike="noStrike" cap="none">
              <a:solidFill>
                <a:srgbClr val="000000"/>
              </a:solidFill>
              <a:highlight>
                <a:schemeClr val="dk1"/>
              </a:highlight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i" sz="1400" b="0" i="0" u="none" strike="noStrike" cap="none">
                <a:solidFill>
                  <a:srgbClr val="000000"/>
                </a:solidFill>
                <a:highlight>
                  <a:schemeClr val="dk1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ja vaadi </a:t>
            </a:r>
            <a:r>
              <a:rPr lang="fi" sz="1400" b="1" i="0" u="none" strike="noStrike" cap="none">
                <a:solidFill>
                  <a:srgbClr val="000000"/>
                </a:solidFill>
                <a:highlight>
                  <a:schemeClr val="dk1"/>
                </a:highlight>
                <a:latin typeface="Montserrat"/>
                <a:ea typeface="Montserrat"/>
                <a:cs typeface="Montserrat"/>
                <a:sym typeface="Montserrat"/>
              </a:rPr>
              <a:t>päättäjiltä</a:t>
            </a:r>
            <a:r>
              <a:rPr lang="fi" sz="1400" b="0" i="0" u="none" strike="noStrike" cap="none">
                <a:solidFill>
                  <a:srgbClr val="000000"/>
                </a:solidFill>
                <a:highlight>
                  <a:schemeClr val="dk1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 tiukkoja vastuullisuustekoja</a:t>
            </a:r>
            <a:endParaRPr sz="1400" b="0" i="0" u="none" strike="noStrike" cap="none">
              <a:solidFill>
                <a:srgbClr val="000000"/>
              </a:solidFill>
              <a:highlight>
                <a:schemeClr val="dk1"/>
              </a:highlight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52" name="Google Shape;252;g1f36aac10ec_0_0"/>
          <p:cNvSpPr txBox="1"/>
          <p:nvPr/>
        </p:nvSpPr>
        <p:spPr>
          <a:xfrm>
            <a:off x="4119438" y="3184000"/>
            <a:ext cx="2037000" cy="1262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i" sz="1400" b="0" i="0" u="none" strike="noStrike" cap="none">
                <a:solidFill>
                  <a:srgbClr val="000000"/>
                </a:solidFill>
                <a:highlight>
                  <a:schemeClr val="dk1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Tue yritysten vastuullisuutta puolueettomasti arvioivia </a:t>
            </a:r>
            <a:r>
              <a:rPr lang="fi" sz="1400" b="1" i="0" u="none" strike="noStrike" cap="none">
                <a:solidFill>
                  <a:srgbClr val="000000"/>
                </a:solidFill>
                <a:highlight>
                  <a:schemeClr val="dk1"/>
                </a:highlight>
                <a:latin typeface="Montserrat"/>
                <a:ea typeface="Montserrat"/>
                <a:cs typeface="Montserrat"/>
                <a:sym typeface="Montserrat"/>
              </a:rPr>
              <a:t>kansalaisjärjestöjä</a:t>
            </a:r>
            <a:endParaRPr sz="1400" b="0" i="0" u="none" strike="noStrike" cap="none">
              <a:solidFill>
                <a:srgbClr val="000000"/>
              </a:solidFill>
              <a:highlight>
                <a:schemeClr val="dk1"/>
              </a:highlight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53" name="Google Shape;253;g1f36aac10ec_0_0"/>
          <p:cNvSpPr txBox="1"/>
          <p:nvPr/>
        </p:nvSpPr>
        <p:spPr>
          <a:xfrm>
            <a:off x="5802450" y="1502300"/>
            <a:ext cx="1812900" cy="1477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i" sz="1400" b="0" i="0" u="none" strike="noStrike" cap="none">
                <a:solidFill>
                  <a:srgbClr val="000000"/>
                </a:solidFill>
                <a:highlight>
                  <a:schemeClr val="dk1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Osallistu paikallisten yhteisöjen, kansanliikkeiden tai järjestöjen </a:t>
            </a:r>
            <a:r>
              <a:rPr lang="fi" sz="1400" b="1" i="0" u="none" strike="noStrike" cap="none">
                <a:solidFill>
                  <a:srgbClr val="000000"/>
                </a:solidFill>
                <a:highlight>
                  <a:schemeClr val="dk1"/>
                </a:highlight>
                <a:latin typeface="Montserrat"/>
                <a:ea typeface="Montserrat"/>
                <a:cs typeface="Montserrat"/>
                <a:sym typeface="Montserrat"/>
              </a:rPr>
              <a:t>toimintaan</a:t>
            </a:r>
            <a:r>
              <a:rPr lang="fi" sz="1400" b="0" i="0" u="none" strike="noStrike" cap="none">
                <a:solidFill>
                  <a:srgbClr val="000000"/>
                </a:solidFill>
                <a:highlight>
                  <a:schemeClr val="dk1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.</a:t>
            </a:r>
            <a:endParaRPr sz="1400" b="0" i="0" u="none" strike="noStrike" cap="none">
              <a:solidFill>
                <a:srgbClr val="000000"/>
              </a:solidFill>
              <a:highlight>
                <a:schemeClr val="dk1"/>
              </a:highlight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54" name="Google Shape;254;g1f36aac10ec_0_0"/>
          <p:cNvSpPr txBox="1"/>
          <p:nvPr/>
        </p:nvSpPr>
        <p:spPr>
          <a:xfrm>
            <a:off x="6420550" y="3184000"/>
            <a:ext cx="1980600" cy="831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i" sz="1400" b="0" i="0" u="none" strike="noStrike" cap="none">
                <a:solidFill>
                  <a:srgbClr val="000000"/>
                </a:solidFill>
                <a:highlight>
                  <a:schemeClr val="dk1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Allekirjoita &amp; jaa vetoomuksia ja </a:t>
            </a:r>
            <a:r>
              <a:rPr lang="fi" sz="1400" b="1" i="0" u="none" strike="noStrike" cap="none">
                <a:solidFill>
                  <a:srgbClr val="000000"/>
                </a:solidFill>
                <a:highlight>
                  <a:schemeClr val="dk1"/>
                </a:highlight>
                <a:latin typeface="Montserrat"/>
                <a:ea typeface="Montserrat"/>
                <a:cs typeface="Montserrat"/>
                <a:sym typeface="Montserrat"/>
              </a:rPr>
              <a:t>kansalaisaloitteita</a:t>
            </a:r>
            <a:r>
              <a:rPr lang="fi" sz="1400" b="0" i="0" u="none" strike="noStrike" cap="none">
                <a:solidFill>
                  <a:srgbClr val="000000"/>
                </a:solidFill>
                <a:highlight>
                  <a:schemeClr val="dk1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.</a:t>
            </a:r>
            <a:endParaRPr sz="1400" b="0" i="0" u="none" strike="noStrike" cap="none">
              <a:solidFill>
                <a:srgbClr val="000000"/>
              </a:solidFill>
              <a:highlight>
                <a:schemeClr val="dk1"/>
              </a:highlight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8"/>
          <p:cNvSpPr txBox="1"/>
          <p:nvPr/>
        </p:nvSpPr>
        <p:spPr>
          <a:xfrm>
            <a:off x="5125425" y="2401050"/>
            <a:ext cx="4451400" cy="13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i" sz="1800" b="1" i="0" u="none" strike="noStrike" cap="none">
                <a:solidFill>
                  <a:srgbClr val="000000"/>
                </a:solidFill>
                <a:highlight>
                  <a:srgbClr val="FFC953"/>
                </a:highlight>
                <a:latin typeface="Montserrat"/>
                <a:ea typeface="Montserrat"/>
                <a:cs typeface="Montserrat"/>
                <a:sym typeface="Montserrat"/>
              </a:rPr>
              <a:t>@eetti_ry</a:t>
            </a:r>
            <a:endParaRPr sz="1800" b="1" i="0" u="none" strike="noStrike" cap="none">
              <a:solidFill>
                <a:srgbClr val="000000"/>
              </a:solidFill>
              <a:highlight>
                <a:srgbClr val="FFC953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i" sz="1800" b="1" i="0" u="none" strike="noStrike" cap="none">
                <a:solidFill>
                  <a:srgbClr val="000000"/>
                </a:solidFill>
                <a:highlight>
                  <a:srgbClr val="FFC953"/>
                </a:highlight>
                <a:latin typeface="Montserrat"/>
                <a:ea typeface="Montserrat"/>
                <a:cs typeface="Montserrat"/>
                <a:sym typeface="Montserrat"/>
              </a:rPr>
              <a:t>facebook.com/eetti</a:t>
            </a:r>
            <a:endParaRPr sz="1800" b="1" i="0" u="none" strike="noStrike" cap="none">
              <a:solidFill>
                <a:srgbClr val="000000"/>
              </a:solidFill>
              <a:highlight>
                <a:srgbClr val="FFC953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i" sz="1800" b="1" i="0" u="none" strike="noStrike" cap="none">
                <a:solidFill>
                  <a:srgbClr val="181818"/>
                </a:solidFill>
                <a:highlight>
                  <a:srgbClr val="FFC953"/>
                </a:highlight>
                <a:latin typeface="Montserrat"/>
                <a:ea typeface="Montserrat"/>
                <a:cs typeface="Montserrat"/>
                <a:sym typeface="Montserrat"/>
              </a:rPr>
              <a:t>www.eetti.fi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0" name="Google Shape;260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36624" y="1172800"/>
            <a:ext cx="1638726" cy="922576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28"/>
          <p:cNvSpPr/>
          <p:nvPr/>
        </p:nvSpPr>
        <p:spPr>
          <a:xfrm>
            <a:off x="7518875" y="4130900"/>
            <a:ext cx="1571100" cy="946500"/>
          </a:xfrm>
          <a:prstGeom prst="rect">
            <a:avLst/>
          </a:prstGeom>
          <a:solidFill>
            <a:srgbClr val="2EB7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2" name="Google Shape;262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141077">
            <a:off x="-808768" y="50713"/>
            <a:ext cx="6832735" cy="957521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28"/>
          <p:cNvSpPr txBox="1"/>
          <p:nvPr/>
        </p:nvSpPr>
        <p:spPr>
          <a:xfrm rot="443305">
            <a:off x="1627071" y="1940316"/>
            <a:ext cx="3051436" cy="661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fi" sz="3100" b="0" i="0" u="none" strike="noStrike" cap="none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yes we can</a:t>
            </a:r>
            <a:endParaRPr sz="3100" b="0" i="0" u="none" strike="noStrike" cap="none">
              <a:solidFill>
                <a:srgbClr val="FFFFFF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pic>
        <p:nvPicPr>
          <p:cNvPr id="264" name="Google Shape;264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60463" y="1258500"/>
            <a:ext cx="3669040" cy="2336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780376">
            <a:off x="371288" y="2849050"/>
            <a:ext cx="1387451" cy="122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"/>
          <p:cNvSpPr txBox="1"/>
          <p:nvPr/>
        </p:nvSpPr>
        <p:spPr>
          <a:xfrm>
            <a:off x="2423900" y="932874"/>
            <a:ext cx="6227100" cy="20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fi" sz="4200" b="0" i="0" u="none" strike="noStrike" cap="none">
                <a:solidFill>
                  <a:srgbClr val="FFFFFF"/>
                </a:solidFill>
                <a:highlight>
                  <a:srgbClr val="FFC953"/>
                </a:highlight>
                <a:latin typeface="Archivo Black"/>
                <a:ea typeface="Archivo Black"/>
                <a:cs typeface="Archivo Black"/>
                <a:sym typeface="Archivo Black"/>
              </a:rPr>
              <a:t>Vaatetuotannon keskeisimmät</a:t>
            </a:r>
            <a:endParaRPr sz="4200" b="0" i="0" u="none" strike="noStrike" cap="none">
              <a:solidFill>
                <a:srgbClr val="FFFFFF"/>
              </a:solidFill>
              <a:highlight>
                <a:srgbClr val="FFC953"/>
              </a:highlight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fi" sz="4200" b="0" i="0" u="none" strike="noStrike" cap="none">
                <a:solidFill>
                  <a:srgbClr val="FFFFFF"/>
                </a:solidFill>
                <a:highlight>
                  <a:srgbClr val="FFC953"/>
                </a:highlight>
                <a:latin typeface="Archivo Black"/>
                <a:ea typeface="Archivo Black"/>
                <a:cs typeface="Archivo Black"/>
                <a:sym typeface="Archivo Black"/>
              </a:rPr>
              <a:t>ongelmat?</a:t>
            </a:r>
            <a:endParaRPr sz="4200" b="0" i="0" u="none" strike="noStrike" cap="none">
              <a:solidFill>
                <a:srgbClr val="FFFFFF"/>
              </a:solidFill>
              <a:highlight>
                <a:srgbClr val="FFC953"/>
              </a:highlight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pic>
        <p:nvPicPr>
          <p:cNvPr id="99" name="Google Shape;9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420685">
            <a:off x="853074" y="2535315"/>
            <a:ext cx="2000037" cy="21003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64000" y="1109900"/>
            <a:ext cx="6487549" cy="3163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5"/>
          <p:cNvSpPr txBox="1"/>
          <p:nvPr/>
        </p:nvSpPr>
        <p:spPr>
          <a:xfrm>
            <a:off x="497174" y="294675"/>
            <a:ext cx="7523105" cy="6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fi" sz="2900" b="0" i="0" u="none" strike="noStrike" cap="none">
                <a:solidFill>
                  <a:srgbClr val="000000"/>
                </a:solidFill>
                <a:highlight>
                  <a:srgbClr val="2EB77F"/>
                </a:highlight>
                <a:latin typeface="Archivo Black"/>
                <a:ea typeface="Archivo Black"/>
                <a:cs typeface="Archivo Black"/>
                <a:sym typeface="Archivo Black"/>
              </a:rPr>
              <a:t>Missä meidän vaatteet on tehty? </a:t>
            </a:r>
            <a:endParaRPr sz="2900" b="0" i="0" u="none" strike="noStrike" cap="none">
              <a:solidFill>
                <a:srgbClr val="000000"/>
              </a:solidFill>
              <a:highlight>
                <a:srgbClr val="2EB77F"/>
              </a:highlight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106" name="Google Shape;106;p5"/>
          <p:cNvSpPr/>
          <p:nvPr/>
        </p:nvSpPr>
        <p:spPr>
          <a:xfrm>
            <a:off x="270825" y="1170250"/>
            <a:ext cx="2646900" cy="3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i" sz="1400" b="0" i="0" u="none" strike="noStrike" cap="none">
                <a:solidFill>
                  <a:srgbClr val="18181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Esimerkki yksinkertaistetusta tuotantoketjusta:</a:t>
            </a:r>
            <a:endParaRPr sz="1400" b="0" i="0" u="none" strike="noStrike" cap="none">
              <a:solidFill>
                <a:srgbClr val="181818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181818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i" sz="1400" b="0" i="0" u="none" strike="noStrike" cap="none">
                <a:solidFill>
                  <a:srgbClr val="18181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1.  Puuvilla, Benin </a:t>
            </a:r>
            <a:endParaRPr sz="1400" b="0" i="0" u="none" strike="noStrike" cap="none">
              <a:solidFill>
                <a:srgbClr val="181818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i" sz="1400" b="0" i="0" u="none" strike="noStrike" cap="none">
                <a:solidFill>
                  <a:srgbClr val="18181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2. Kehräys ja kudonta,  </a:t>
            </a:r>
            <a:endParaRPr sz="1400" b="0" i="0" u="none" strike="noStrike" cap="none">
              <a:solidFill>
                <a:srgbClr val="181818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i" sz="1400" b="0" i="0" u="none" strike="noStrike" cap="none">
                <a:solidFill>
                  <a:srgbClr val="18181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   Pakistan </a:t>
            </a:r>
            <a:endParaRPr sz="1400" b="0" i="0" u="none" strike="noStrike" cap="none">
              <a:solidFill>
                <a:srgbClr val="181818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i" sz="1400" b="0" i="0" u="none" strike="noStrike" cap="none">
                <a:solidFill>
                  <a:srgbClr val="18181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3. Värjäys, Intia </a:t>
            </a:r>
            <a:endParaRPr sz="1400" b="0" i="0" u="none" strike="noStrike" cap="none">
              <a:solidFill>
                <a:srgbClr val="181818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i" sz="1400" b="0" i="0" u="none" strike="noStrike" cap="none">
                <a:solidFill>
                  <a:srgbClr val="18181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4. Ompelu, Bangladesh</a:t>
            </a:r>
            <a:br>
              <a:rPr lang="fi" sz="1400" b="0" i="0" u="none" strike="noStrike" cap="none">
                <a:solidFill>
                  <a:srgbClr val="18181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fi" sz="1400" b="0" i="0" u="none" strike="noStrike" cap="none">
                <a:solidFill>
                  <a:srgbClr val="18181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5. Viimeistely, Made in</a:t>
            </a:r>
            <a:endParaRPr sz="1400" b="0" i="0" u="none" strike="noStrike" cap="none">
              <a:solidFill>
                <a:srgbClr val="181818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i" sz="1400" b="0" i="0" u="none" strike="noStrike" cap="none">
                <a:solidFill>
                  <a:srgbClr val="18181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    -lappu ja pakkaus, Kiina </a:t>
            </a:r>
            <a:endParaRPr sz="1400" b="0" i="0" u="none" strike="noStrike" cap="none">
              <a:solidFill>
                <a:srgbClr val="181818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i" sz="1400" b="0" i="0" u="none" strike="noStrike" cap="none">
                <a:solidFill>
                  <a:srgbClr val="18181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6. Kuljetus ja myynti, </a:t>
            </a:r>
            <a:endParaRPr sz="1400" b="0" i="0" u="none" strike="noStrike" cap="none">
              <a:solidFill>
                <a:srgbClr val="181818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i" sz="1400" b="0" i="0" u="none" strike="noStrike" cap="none">
                <a:solidFill>
                  <a:srgbClr val="18181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   EU ja Suomi</a:t>
            </a:r>
            <a:endParaRPr sz="1400" b="0" i="0" u="none" strike="noStrike" cap="none">
              <a:solidFill>
                <a:srgbClr val="181818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07" name="Google Shape;107;p5"/>
          <p:cNvSpPr txBox="1"/>
          <p:nvPr/>
        </p:nvSpPr>
        <p:spPr>
          <a:xfrm>
            <a:off x="2286000" y="2418550"/>
            <a:ext cx="45720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i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30599" y="4311225"/>
            <a:ext cx="1167925" cy="65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5568374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6"/>
          <p:cNvSpPr txBox="1"/>
          <p:nvPr/>
        </p:nvSpPr>
        <p:spPr>
          <a:xfrm>
            <a:off x="4641111" y="2571750"/>
            <a:ext cx="4136065" cy="52318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fi" sz="14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Veden ja kemikaalien käyttö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fi" sz="14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Jätevesipäästöt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6"/>
          <p:cNvSpPr txBox="1"/>
          <p:nvPr/>
        </p:nvSpPr>
        <p:spPr>
          <a:xfrm>
            <a:off x="318463" y="313790"/>
            <a:ext cx="5673900" cy="6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fi" sz="2900" b="0" i="0" u="none" strike="noStrike" cap="none">
                <a:solidFill>
                  <a:srgbClr val="000000"/>
                </a:solidFill>
                <a:highlight>
                  <a:srgbClr val="FFC953"/>
                </a:highlight>
                <a:latin typeface="Archivo Black"/>
                <a:ea typeface="Archivo Black"/>
                <a:cs typeface="Archivo Black"/>
                <a:sym typeface="Archivo Black"/>
              </a:rPr>
              <a:t>Ympäristö</a:t>
            </a:r>
            <a:endParaRPr sz="2900" b="0" i="0" u="none" strike="noStrike" cap="none">
              <a:solidFill>
                <a:srgbClr val="000000"/>
              </a:solidFill>
              <a:highlight>
                <a:srgbClr val="FFC953"/>
              </a:highlight>
              <a:latin typeface="Archivo Black"/>
              <a:ea typeface="Archivo Black"/>
              <a:cs typeface="Archivo Black"/>
              <a:sym typeface="Archivo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1" y="-767150"/>
            <a:ext cx="9229061" cy="6356316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7"/>
          <p:cNvSpPr txBox="1"/>
          <p:nvPr/>
        </p:nvSpPr>
        <p:spPr>
          <a:xfrm>
            <a:off x="445600" y="578275"/>
            <a:ext cx="5673900" cy="6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fi" sz="2900" b="0" i="0" u="none" strike="noStrike" cap="none">
                <a:solidFill>
                  <a:srgbClr val="000000"/>
                </a:solidFill>
                <a:highlight>
                  <a:srgbClr val="FFC953"/>
                </a:highlight>
                <a:latin typeface="Archivo Black"/>
                <a:ea typeface="Archivo Black"/>
                <a:cs typeface="Archivo Black"/>
                <a:sym typeface="Archivo Black"/>
              </a:rPr>
              <a:t>Ympäristö</a:t>
            </a:r>
            <a:endParaRPr sz="2900" b="0" i="0" u="none" strike="noStrike" cap="none">
              <a:solidFill>
                <a:srgbClr val="000000"/>
              </a:solidFill>
              <a:highlight>
                <a:srgbClr val="FFC953"/>
              </a:highlight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122" name="Google Shape;122;p7"/>
          <p:cNvSpPr txBox="1"/>
          <p:nvPr/>
        </p:nvSpPr>
        <p:spPr>
          <a:xfrm>
            <a:off x="5078776" y="4283498"/>
            <a:ext cx="3613532" cy="659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i" sz="1400" b="0" i="0" u="none" strike="noStrike" cap="none">
                <a:solidFill>
                  <a:srgbClr val="222222"/>
                </a:solidFill>
                <a:highlight>
                  <a:srgbClr val="FFFFFF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Ympäristökatastrofi: Araljärven pääallas 1970-2014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8"/>
          <p:cNvSpPr txBox="1"/>
          <p:nvPr/>
        </p:nvSpPr>
        <p:spPr>
          <a:xfrm>
            <a:off x="445600" y="578275"/>
            <a:ext cx="5673900" cy="6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fi" sz="2900" b="0" i="0" u="none" strike="noStrike" cap="none">
                <a:solidFill>
                  <a:srgbClr val="000000"/>
                </a:solidFill>
                <a:highlight>
                  <a:srgbClr val="FFC953"/>
                </a:highlight>
                <a:latin typeface="Archivo Black"/>
                <a:ea typeface="Archivo Black"/>
                <a:cs typeface="Archivo Black"/>
                <a:sym typeface="Archivo Black"/>
              </a:rPr>
              <a:t>Ilmasto</a:t>
            </a:r>
            <a:endParaRPr sz="2900" b="0" i="0" u="none" strike="noStrike" cap="none">
              <a:solidFill>
                <a:srgbClr val="000000"/>
              </a:solidFill>
              <a:highlight>
                <a:srgbClr val="FFC953"/>
              </a:highlight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129" name="Google Shape;129;p8"/>
          <p:cNvSpPr txBox="1"/>
          <p:nvPr/>
        </p:nvSpPr>
        <p:spPr>
          <a:xfrm>
            <a:off x="1916936" y="2571749"/>
            <a:ext cx="7078881" cy="184601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 Medium"/>
              <a:buChar char="●"/>
            </a:pPr>
            <a:r>
              <a:rPr lang="fi" sz="1800" b="0" i="0" u="none" strike="noStrike" cap="none">
                <a:solidFill>
                  <a:srgbClr val="222222"/>
                </a:solidFill>
                <a:highlight>
                  <a:srgbClr val="FFFFFF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Vaate- ja tekstiiliteollisuudella valtavat päästöt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 Medium"/>
              <a:buChar char="●"/>
            </a:pPr>
            <a:r>
              <a:rPr lang="fi" sz="1800" b="0" i="0" u="none" strike="noStrike" cap="none">
                <a:solidFill>
                  <a:srgbClr val="222222"/>
                </a:solidFill>
                <a:highlight>
                  <a:srgbClr val="FFFFFF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Noin 2/3 vaatteen ilmastovaikutuksista tulee raaka-aineen tuotannosta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 Medium"/>
              <a:buChar char="●"/>
            </a:pPr>
            <a:r>
              <a:rPr lang="fi" sz="1800" b="0" i="0" u="none" strike="noStrike" cap="none">
                <a:solidFill>
                  <a:srgbClr val="222222"/>
                </a:solidFill>
                <a:highlight>
                  <a:srgbClr val="FFFFFF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Vaatteen käyttökerrat x 2 -&gt; 50 % pienempi hiilijalanjälki</a:t>
            </a:r>
            <a:endParaRPr sz="1800" b="0" i="0" u="none" strike="noStrike" cap="none">
              <a:solidFill>
                <a:srgbClr val="222222"/>
              </a:solidFill>
              <a:highlight>
                <a:srgbClr val="FFFFFF"/>
              </a:highlight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9"/>
          <p:cNvSpPr txBox="1"/>
          <p:nvPr/>
        </p:nvSpPr>
        <p:spPr>
          <a:xfrm>
            <a:off x="445600" y="578275"/>
            <a:ext cx="5673900" cy="6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fi" sz="2900" b="0" i="0" u="none" strike="noStrike" cap="none">
                <a:solidFill>
                  <a:srgbClr val="000000"/>
                </a:solidFill>
                <a:highlight>
                  <a:srgbClr val="FFC953"/>
                </a:highlight>
                <a:latin typeface="Archivo Black"/>
                <a:ea typeface="Archivo Black"/>
                <a:cs typeface="Archivo Black"/>
                <a:sym typeface="Archivo Black"/>
              </a:rPr>
              <a:t>Ihmisoikeudet</a:t>
            </a:r>
            <a:endParaRPr sz="2900" b="0" i="0" u="none" strike="noStrike" cap="none">
              <a:solidFill>
                <a:srgbClr val="000000"/>
              </a:solidFill>
              <a:highlight>
                <a:srgbClr val="FFC953"/>
              </a:highlight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136" name="Google Shape;136;p9"/>
          <p:cNvSpPr txBox="1"/>
          <p:nvPr/>
        </p:nvSpPr>
        <p:spPr>
          <a:xfrm>
            <a:off x="2599917" y="3502767"/>
            <a:ext cx="6455949" cy="14658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 Medium"/>
              <a:buChar char="●"/>
            </a:pPr>
            <a:r>
              <a:rPr lang="fi" sz="18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Rana Plazan tehdasonnettomuus 2013</a:t>
            </a:r>
            <a:endParaRPr sz="1800" b="0" i="0" u="none" strike="noStrike" cap="none">
              <a:solidFill>
                <a:srgbClr val="000000"/>
              </a:solidFill>
              <a:highlight>
                <a:srgbClr val="FFFFFF"/>
              </a:highlight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 Medium"/>
              <a:buChar char="●"/>
            </a:pPr>
            <a:r>
              <a:rPr lang="fi" sz="180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Esim. työ- ja ihmisoikeudet, työturvallisuus, järjestäytymisoikeus, lapsi- ja pakkotyö, elämiseen riittämätön palkka</a:t>
            </a:r>
            <a:endParaRPr sz="1800" b="0" i="0" u="none" strike="noStrike" cap="none">
              <a:solidFill>
                <a:srgbClr val="000000"/>
              </a:solidFill>
              <a:highlight>
                <a:srgbClr val="FFFFFF"/>
              </a:highlight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953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0"/>
          <p:cNvSpPr txBox="1"/>
          <p:nvPr/>
        </p:nvSpPr>
        <p:spPr>
          <a:xfrm>
            <a:off x="4794375" y="1019688"/>
            <a:ext cx="3656700" cy="24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fi" sz="2600" b="0" i="0" u="none" strike="noStrike" cap="none">
                <a:solidFill>
                  <a:srgbClr val="181818"/>
                </a:solidFill>
                <a:highlight>
                  <a:schemeClr val="dk1"/>
                </a:highlight>
                <a:latin typeface="Archivo Black"/>
                <a:ea typeface="Archivo Black"/>
                <a:cs typeface="Archivo Black"/>
                <a:sym typeface="Archivo Black"/>
              </a:rPr>
              <a:t>Miten vertailla</a:t>
            </a:r>
            <a:endParaRPr sz="2600" b="0" i="0" u="none" strike="noStrike" cap="none">
              <a:solidFill>
                <a:srgbClr val="181818"/>
              </a:solidFill>
              <a:highlight>
                <a:schemeClr val="dk1"/>
              </a:highlight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fi" sz="2600" b="0" i="0" u="none" strike="noStrike" cap="none">
                <a:solidFill>
                  <a:srgbClr val="181818"/>
                </a:solidFill>
                <a:highlight>
                  <a:schemeClr val="dk1"/>
                </a:highlight>
                <a:latin typeface="Archivo Black"/>
                <a:ea typeface="Archivo Black"/>
                <a:cs typeface="Archivo Black"/>
                <a:sym typeface="Archivo Black"/>
              </a:rPr>
              <a:t>yritysten vastuullisuutta?</a:t>
            </a:r>
            <a:endParaRPr sz="2600" b="0" i="0" u="none" strike="noStrike" cap="none">
              <a:solidFill>
                <a:srgbClr val="181818"/>
              </a:solidFill>
              <a:highlight>
                <a:schemeClr val="dk1"/>
              </a:highlight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0" i="0" u="none" strike="noStrike" cap="none">
              <a:solidFill>
                <a:srgbClr val="181818"/>
              </a:solidFill>
              <a:highlight>
                <a:schemeClr val="dk1"/>
              </a:highlight>
              <a:latin typeface="Archivo Black"/>
              <a:ea typeface="Archivo Black"/>
              <a:cs typeface="Archivo Black"/>
              <a:sym typeface="Archivo Black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0" i="0" u="none" strike="noStrike" cap="none">
              <a:solidFill>
                <a:srgbClr val="181818"/>
              </a:solidFill>
              <a:highlight>
                <a:schemeClr val="dk1"/>
              </a:highlight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pic>
        <p:nvPicPr>
          <p:cNvPr id="142" name="Google Shape;142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3925" y="165012"/>
            <a:ext cx="3210551" cy="4813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FFFFFF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589</Words>
  <Application>Microsoft Office PowerPoint</Application>
  <PresentationFormat>Näytössä katseltava esitys (16:9)</PresentationFormat>
  <Paragraphs>115</Paragraphs>
  <Slides>23</Slides>
  <Notes>23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23</vt:i4>
      </vt:variant>
    </vt:vector>
  </HeadingPairs>
  <TitlesOfParts>
    <vt:vector size="31" baseType="lpstr">
      <vt:lpstr>Archivo Black</vt:lpstr>
      <vt:lpstr>Oswald</vt:lpstr>
      <vt:lpstr>Montserrat Light</vt:lpstr>
      <vt:lpstr>Arial</vt:lpstr>
      <vt:lpstr>Average</vt:lpstr>
      <vt:lpstr>Montserrat</vt:lpstr>
      <vt:lpstr>Montserrat Medium</vt:lpstr>
      <vt:lpstr>Slate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cp:lastModifiedBy>minna.laakso</cp:lastModifiedBy>
  <cp:revision>1</cp:revision>
  <dcterms:modified xsi:type="dcterms:W3CDTF">2023-04-05T06:55:11Z</dcterms:modified>
</cp:coreProperties>
</file>