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5143500" cx="9144000"/>
  <p:notesSz cx="6858000" cy="9144000"/>
  <p:embeddedFontLst>
    <p:embeddedFont>
      <p:font typeface="Montserrat"/>
      <p:regular r:id="rId53"/>
      <p:bold r:id="rId54"/>
      <p:italic r:id="rId55"/>
      <p:boldItalic r:id="rId56"/>
    </p:embeddedFont>
    <p:embeddedFont>
      <p:font typeface="Montserrat Medium"/>
      <p:regular r:id="rId57"/>
      <p:bold r:id="rId58"/>
      <p:italic r:id="rId59"/>
      <p:boldItalic r:id="rId60"/>
    </p:embeddedFont>
    <p:embeddedFont>
      <p:font typeface="Montserrat Light"/>
      <p:regular r:id="rId61"/>
      <p:bold r:id="rId62"/>
      <p:italic r:id="rId63"/>
      <p:boldItalic r:id="rId64"/>
    </p:embeddedFont>
    <p:embeddedFont>
      <p:font typeface="Average"/>
      <p:regular r:id="rId65"/>
    </p:embeddedFont>
    <p:embeddedFont>
      <p:font typeface="Oswald"/>
      <p:regular r:id="rId66"/>
      <p:bold r:id="rId67"/>
    </p:embeddedFont>
    <p:embeddedFont>
      <p:font typeface="Archivo Black"/>
      <p:regular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69" roundtripDataSignature="AMtx7mjbO7talM/lcY215IMXv+OOKMPh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ontserratLight-bold.fntdata"/><Relationship Id="rId61" Type="http://schemas.openxmlformats.org/officeDocument/2006/relationships/font" Target="fonts/MontserratLight-regular.fntdata"/><Relationship Id="rId20" Type="http://schemas.openxmlformats.org/officeDocument/2006/relationships/slide" Target="slides/slide15.xml"/><Relationship Id="rId64" Type="http://schemas.openxmlformats.org/officeDocument/2006/relationships/font" Target="fonts/MontserratLight-boldItalic.fntdata"/><Relationship Id="rId63" Type="http://schemas.openxmlformats.org/officeDocument/2006/relationships/font" Target="fonts/MontserratLight-italic.fntdata"/><Relationship Id="rId22" Type="http://schemas.openxmlformats.org/officeDocument/2006/relationships/slide" Target="slides/slide17.xml"/><Relationship Id="rId66" Type="http://schemas.openxmlformats.org/officeDocument/2006/relationships/font" Target="fonts/Oswald-regular.fntdata"/><Relationship Id="rId21" Type="http://schemas.openxmlformats.org/officeDocument/2006/relationships/slide" Target="slides/slide16.xml"/><Relationship Id="rId65" Type="http://schemas.openxmlformats.org/officeDocument/2006/relationships/font" Target="fonts/Average-regular.fntdata"/><Relationship Id="rId24" Type="http://schemas.openxmlformats.org/officeDocument/2006/relationships/slide" Target="slides/slide19.xml"/><Relationship Id="rId68" Type="http://schemas.openxmlformats.org/officeDocument/2006/relationships/font" Target="fonts/ArchivoBlack-regular.fntdata"/><Relationship Id="rId23" Type="http://schemas.openxmlformats.org/officeDocument/2006/relationships/slide" Target="slides/slide18.xml"/><Relationship Id="rId67" Type="http://schemas.openxmlformats.org/officeDocument/2006/relationships/font" Target="fonts/Oswald-bold.fntdata"/><Relationship Id="rId60" Type="http://schemas.openxmlformats.org/officeDocument/2006/relationships/font" Target="fonts/MontserratMedium-boldItalic.fntdata"/><Relationship Id="rId26" Type="http://schemas.openxmlformats.org/officeDocument/2006/relationships/slide" Target="slides/slide21.xml"/><Relationship Id="rId25" Type="http://schemas.openxmlformats.org/officeDocument/2006/relationships/slide" Target="slides/slide20.xml"/><Relationship Id="rId69"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Montserrat-regular.fntdata"/><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Montserrat-italic.fntdata"/><Relationship Id="rId10" Type="http://schemas.openxmlformats.org/officeDocument/2006/relationships/slide" Target="slides/slide5.xml"/><Relationship Id="rId54" Type="http://schemas.openxmlformats.org/officeDocument/2006/relationships/font" Target="fonts/Montserrat-bold.fntdata"/><Relationship Id="rId13" Type="http://schemas.openxmlformats.org/officeDocument/2006/relationships/slide" Target="slides/slide8.xml"/><Relationship Id="rId57" Type="http://schemas.openxmlformats.org/officeDocument/2006/relationships/font" Target="fonts/MontserratMedium-regular.fntdata"/><Relationship Id="rId12" Type="http://schemas.openxmlformats.org/officeDocument/2006/relationships/slide" Target="slides/slide7.xml"/><Relationship Id="rId56" Type="http://schemas.openxmlformats.org/officeDocument/2006/relationships/font" Target="fonts/Montserrat-boldItalic.fntdata"/><Relationship Id="rId15" Type="http://schemas.openxmlformats.org/officeDocument/2006/relationships/slide" Target="slides/slide10.xml"/><Relationship Id="rId59" Type="http://schemas.openxmlformats.org/officeDocument/2006/relationships/font" Target="fonts/MontserratMedium-italic.fntdata"/><Relationship Id="rId14" Type="http://schemas.openxmlformats.org/officeDocument/2006/relationships/slide" Target="slides/slide9.xml"/><Relationship Id="rId58" Type="http://schemas.openxmlformats.org/officeDocument/2006/relationships/font" Target="fonts/MontserratMedium-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1" Type="http://schemas.openxmlformats.org/officeDocument/2006/relationships/hyperlink" Target="https://www.youtube.com/watch?v=DtPE3XFepcw&amp;list=PLAJ5zotbNTomwtNo_hhmk1WVrAcytXW-q&amp;index=6&amp;t=0s" TargetMode="External"/><Relationship Id="rId10" Type="http://schemas.openxmlformats.org/officeDocument/2006/relationships/hyperlink" Target="https://www.youtube.com/watch?v=1AAIHH0x2LE&amp;feature=youtu.be" TargetMode="External"/><Relationship Id="rId13" Type="http://schemas.openxmlformats.org/officeDocument/2006/relationships/hyperlink" Target="https://www.youtube.com/watch?v=5DDVps2zv1E&amp;list=PLAJ5zotbNTomwtNo_hhmk1WVrAcytXW-q&amp;index=6" TargetMode="External"/><Relationship Id="rId12" Type="http://schemas.openxmlformats.org/officeDocument/2006/relationships/hyperlink" Target="https://www.youtube.com/watch?v=DtPE3XFepcw&amp;list=PLAJ5zotbNTomwtNo_hhmk1WVrAcytXW-q&amp;index=6&amp;t=0s" TargetMode="External"/><Relationship Id="rId1" Type="http://schemas.openxmlformats.org/officeDocument/2006/relationships/notesMaster" Target="../notesMasters/notesMaster1.xml"/><Relationship Id="rId2" Type="http://schemas.openxmlformats.org/officeDocument/2006/relationships/hyperlink" Target="https://eetti.fi/toiminta/teemat/eettinen-lappari/" TargetMode="External"/><Relationship Id="rId3" Type="http://schemas.openxmlformats.org/officeDocument/2006/relationships/hyperlink" Target="https://www.youtube.com/embed/A7_LJiNdjpg/" TargetMode="External"/><Relationship Id="rId4" Type="http://schemas.openxmlformats.org/officeDocument/2006/relationships/hyperlink" Target="https://www.youtube.com/embed/A7_LJiNdjpg/" TargetMode="External"/><Relationship Id="rId9" Type="http://schemas.openxmlformats.org/officeDocument/2006/relationships/hyperlink" Target="https://www.youtube.com/watch?v=1AAIHH0x2LE&amp;feature=youtu.be" TargetMode="External"/><Relationship Id="rId15" Type="http://schemas.openxmlformats.org/officeDocument/2006/relationships/hyperlink" Target="https://www.youtube.com/watch?v=NHVZrE9n1k0&amp;list=PLAJ5zotbNTomwtNo_hhmk1WVrAcytXW-q&amp;index=7" TargetMode="External"/><Relationship Id="rId14" Type="http://schemas.openxmlformats.org/officeDocument/2006/relationships/hyperlink" Target="https://www.youtube.com/watch?v=5DDVps2zv1E&amp;list=PLAJ5zotbNTomwtNo_hhmk1WVrAcytXW-q&amp;index=6" TargetMode="External"/><Relationship Id="rId17" Type="http://schemas.openxmlformats.org/officeDocument/2006/relationships/hyperlink" Target="https://www.youtube.com/watch?v=uYUsrPdFxJ8&amp;list=PLAJ5zotbNTomwtNo_hhmk1WVrAcytXW-q&amp;index=9&amp;t=0s" TargetMode="External"/><Relationship Id="rId16" Type="http://schemas.openxmlformats.org/officeDocument/2006/relationships/hyperlink" Target="https://www.youtube.com/watch?v=NHVZrE9n1k0&amp;list=PLAJ5zotbNTomwtNo_hhmk1WVrAcytXW-q&amp;index=7" TargetMode="External"/><Relationship Id="rId5" Type="http://schemas.openxmlformats.org/officeDocument/2006/relationships/hyperlink" Target="https://www.youtube.com/embed/90Mt9icIe7U" TargetMode="External"/><Relationship Id="rId19" Type="http://schemas.openxmlformats.org/officeDocument/2006/relationships/hyperlink" Target="https://www.youtube.com/watch?v=Vhs1m5pJ25g&amp;list=PLAJ5zotbNTomwtNo_hhmk1WVrAcytXW-q&amp;index=11&amp;t=0s" TargetMode="External"/><Relationship Id="rId6" Type="http://schemas.openxmlformats.org/officeDocument/2006/relationships/hyperlink" Target="https://www.youtube.com/embed/90Mt9icIe7U" TargetMode="External"/><Relationship Id="rId18" Type="http://schemas.openxmlformats.org/officeDocument/2006/relationships/hyperlink" Target="https://www.youtube.com/watch?v=TSH_GPi8GSY&amp;list=PLAJ5zotbNTomwtNo_hhmk1WVrAcytXW-q&amp;index=10&amp;t=0s" TargetMode="External"/><Relationship Id="rId7" Type="http://schemas.openxmlformats.org/officeDocument/2006/relationships/hyperlink" Target="https://www.youtube.com/watch?v=xe-vPw8cfQ4" TargetMode="External"/><Relationship Id="rId8" Type="http://schemas.openxmlformats.org/officeDocument/2006/relationships/hyperlink" Target="https://www.youtube.com/watch?v=xe-vPw8cfQ4"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itra.fi/hankkeet/kiertotalousopetusta-kaikille-koulutusasteille/#opettajalle" TargetMode="External"/><Relationship Id="rId3" Type="http://schemas.openxmlformats.org/officeDocument/2006/relationships/hyperlink" Target="http://www.kiertotalousnetti.fi/" TargetMode="External"/><Relationship Id="rId4" Type="http://schemas.openxmlformats.org/officeDocument/2006/relationships/hyperlink" Target="https://circularclassroom.com/fi/"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etti.fi/toiminta/teemat/vaatteet-ja-kengat/" TargetMode="External"/><Relationship Id="rId3" Type="http://schemas.openxmlformats.org/officeDocument/2006/relationships/hyperlink" Target="https://www.finnwatch.org/images/pdf/RaporttiERP.pdf"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eetti.fi/oppimateriaalit/vaatteet" TargetMode="External"/><Relationship Id="rId3" Type="http://schemas.openxmlformats.org/officeDocument/2006/relationships/hyperlink" Target="https://eetti.fi/toiminta/teemat/vaatteet-ja-kengat/"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Tämä on peruskouluun ja toiselle asteelle sopivan työpajan runko. Esityksen saa ladata ja muokata omaan opetukseen sopivaksi, jossain kohti tulee mainita Eettisen kaupan puolesta tai Eetin logo. Huomaathan kommentit ja lisätiedot kunkin sliden kohdalla!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Työpajan runko ja tehtävät löytyvät Eetin sivuilta: www.eetti.fi/oppimateriaalit </a:t>
            </a:r>
            <a:endParaRPr/>
          </a:p>
          <a:p>
            <a:pPr indent="0" lvl="0" marL="0" rtl="0" algn="l">
              <a:lnSpc>
                <a:spcPct val="100000"/>
              </a:lnSpc>
              <a:spcBef>
                <a:spcPts val="0"/>
              </a:spcBef>
              <a:spcAft>
                <a:spcPts val="0"/>
              </a:spcAft>
              <a:buClr>
                <a:schemeClr val="dk1"/>
              </a:buClr>
              <a:buSzPts val="1100"/>
              <a:buFont typeface="Arial"/>
              <a:buNone/>
            </a:pPr>
            <a:r>
              <a:rPr lang="en"/>
              <a:t>  </a:t>
            </a:r>
            <a:endParaRPr/>
          </a:p>
          <a:p>
            <a:pPr indent="0" lvl="0" marL="0" rtl="0" algn="l">
              <a:lnSpc>
                <a:spcPct val="100000"/>
              </a:lnSpc>
              <a:spcBef>
                <a:spcPts val="0"/>
              </a:spcBef>
              <a:spcAft>
                <a:spcPts val="0"/>
              </a:spcAft>
              <a:buClr>
                <a:schemeClr val="dk1"/>
              </a:buClr>
              <a:buSzPts val="1100"/>
              <a:buFont typeface="Arial"/>
              <a:buNone/>
            </a:pPr>
            <a:r>
              <a:rPr lang="en"/>
              <a:t>90 min työpajan rakennetta voi muunnella, tässä yksi aikatauluhahmotelma: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Eetin ja työpajan esittely + lämmittely arvojanan tai Simpsonit-intron avulla 15 min, mainonta 10 min, kartat ja valokuvaharjoitus (ja ongelmainfografiikat) 20-25 min</a:t>
            </a:r>
            <a:endParaRPr/>
          </a:p>
          <a:p>
            <a:pPr indent="0" lvl="0" marL="0" rtl="0" algn="l">
              <a:lnSpc>
                <a:spcPct val="100000"/>
              </a:lnSpc>
              <a:spcBef>
                <a:spcPts val="0"/>
              </a:spcBef>
              <a:spcAft>
                <a:spcPts val="0"/>
              </a:spcAft>
              <a:buClr>
                <a:schemeClr val="dk1"/>
              </a:buClr>
              <a:buSzPts val="1100"/>
              <a:buFont typeface="Arial"/>
              <a:buNone/>
            </a:pPr>
            <a:r>
              <a:rPr lang="en"/>
              <a:t>Välitehtävä (palaute) 5 min, vastamainostulkinta ja -galleria 15 min (joko galleriana tai Agenda 2030 -taulukon kanssa), meemit tai somepostaukset 20 min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Nuorempien oppilaiden kanssa kannattaa orientoitua aiheeseen jo ennen työpajaa ja käyttää hieman enemmän aikaa vastamainosten tulkintaan ja omien meemien tekemiseen. Vanhemmille oppilaille voi harkita haastavuuden lisäämistä ottamalla mukaan myös haastavampia väitteitä ja termejä, enemmän kulttuurihäirintää/katutaidetta tai vaikuttamistapoja. Lisätietoa ja vinkkejä löytyy esityksen lopusta!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3ae509faaa_0_13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g23ae509faaa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Kartta ja symbolit: Kati-Marika Välimäki, 2019. Symboleita voi liikuttaa.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Videovinkki: Alkuun voi sopia myös 1,5 minuutin video tuotantoketjujen läpinäkyvyydestä sekä kuluttajan ja tuottajan välimatkasta: https://vimeo.com/143602053. Videossa nainen on kenkäostoksilla ja kengännauhaa seuraamalla hän päätyy toiselle puolelle maailmaa kengän valmistaneen nuoren aasialaisnaisen luokse. Ei kuluttajan täytyisi mennä läpi kaupunkien, vuorten ja sademetsien tietääkseen, missä ja miten hänen ostamansa tuotteet valmistetaan, se on yritysten ja valtioiden tehtävä.</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Tiedonhakutehtävä tai luettavaa: eri raaka-aineiden alkuperän, laadun ja kierrätyksen vertailu. Missä raaka-aineita esiintyy ja ovatko ne yleisiä vai harvinaisia? Onko materiaali kierrätettyä tai voiko sitä kierrättää? Mitä vaihtoehtoisia materiaaleja on jo olemassa, entä mitä kehitteillä? Mikä vaikuttaa tuotteen laatuun ja kestävyyteen, entä korjattavuuteen?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Tuotteiden Made in -lappu kertoo vain ns. ensimmäisen portaan tehtaista eli valmistusprosessin viimeistelyvaiheista. Ymmärrystä luonnonvaroista ja työvaiheista voi laajentaa pohtimalla ja tutkimalla vaikkapa kotimaisia tuotteita: Jos design ja myynti on suomalaista, kuinka iso osa tuotteen raaka-aineista ja työvaiheista on kuitenkaan suomalaista? Voiko tuotteen raaka-aineita ja ulkoistettuja työvaiheita tehdä Suomessa?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Pohdittavaa: Kuinka moni ostaa esim. elektroniikkaa ja vaatteita myös verkossa? Miten sähköinen kauppa ja raha, kuten verkkokaupat, vaikuttavat tuotteiden myymiseen ja kuluttamiseen (mitä hyviä ja huonoja vaikutuksia sillä voi olla Suomessa ja globaalisti)?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330bc00d96_0_4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g2330bc00d96_0_4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Kartta: Fairphone. Fairphonen interaktiivinen kartta kännykän tuotantoketjusta ja lista alihankkijoista on harvinaislaatuinen esimerkki läpinäkyvyydestä ja koko tuotantoketjun selvittämisestä. Myöskään Fairphone ei ole täysin eettinen, mutta he näyttävät mallia sekä yrityksille että kansalaisille.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330bc00d96_0_42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2330bc00d96_0_4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Vastuullinen kuluttaja voi vaikuttaa äänestämisen lisäksi toimimalla, esim. taiteen ja innovaatioiden kautta. Tässä yksi osa Studio Drift -taidekollektiivin teos-sarjasta Materialism, jossa taiteilijat tuovat esiin eri tuotteiden raaka-aineet ja niiden määrät kuutioasetelmissa ja teosesittelyssä. Teokset ovat olleet esillä myös Suomessa Amos Rex -museossa Helsingissä. Toinen hyvä monimutkaisuuden ja läpinäkyvyyden esimerkki on Fair Mouse: yrityksen kaaviossa esitetään elektroniikan raaka-aineiden ja osien määriä ja tuotantovaiheita.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Studio Drift, iPhone 4 (2018) - Suurimmasta pienimpään määrään raakamateriaalia: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lasi / ruostumaton teräs / polykarbonaatti / LiCo / lyijy / PVC / PMMA / lasikuitu / kupari / polyeteeni / PET / alumiini / silikoni / silikonikumi / PVA / kapton-teippi / keramiikka / magneetti / tina / PEN + PET / nikkeli / vaahtomuovi / hopea / tantaali / fosfori / nylon / volframi / gallium / koboltti / arseeni / kulta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3ae509faaa_0_15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23ae509faaa_0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älypuhelin 160 g</a:t>
            </a:r>
            <a:endParaRPr/>
          </a:p>
          <a:p>
            <a:pPr indent="0" lvl="0" marL="0" rtl="0" algn="l">
              <a:lnSpc>
                <a:spcPct val="100000"/>
              </a:lnSpc>
              <a:spcBef>
                <a:spcPts val="0"/>
              </a:spcBef>
              <a:spcAft>
                <a:spcPts val="0"/>
              </a:spcAft>
              <a:buClr>
                <a:schemeClr val="dk1"/>
              </a:buClr>
              <a:buSzPts val="1100"/>
              <a:buFont typeface="Arial"/>
              <a:buNone/>
            </a:pPr>
            <a:r>
              <a:rPr lang="en"/>
              <a:t>muut = lasi, keramiikka, metalli, jotka alle 0,1 g</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Tilastotietoa elektroniikan elinkaaresta -tiedostosta löytyy tarkempi kuvaus elektroniikan sisältämistä raaka-aineista ja metalleista, missä päin maailmaa niitä kaivetaan sekä niiden käyttötarkoituksista kännykän eri osissa.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3ae509faaa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g23ae509faaa_0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Valokuvatehtävän ohjeet, valokuvat ja jokaisen kuvan tiedot lisälukemistoineen löytyvät Eetin sivuilta www.eetti.fi/oppimateriaalit/elektroniikka. Tehtävä aloitetaan antamalla tuotantoon liittyviä kuvia, seuraavaksi jaetaan ongelmakuvat. Harjoitukseen ei ole yhtä oikeaa vastausta, osa kuvista sopisi useampaan kohtaan tuotantoketjua ja osalle kuvista voisi olla monia selityksiä. Osa kuvista on helppoja, osa hankalampia – kannattaa kysyä, onko joku sellainen kuva, josta ei ole ihan varma (mitä siinä näkyy tai mihin kohtaan se sopisi).</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3ae509faaa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g23ae509faaa_0_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Annetaan ne valokuvat, joissa näkyy kestävän kehityksen haasteita: kaivosten aiheuttama maanmuokkaus ja metsätuho, kaivostyölaisten turvavälineiden ja valvonnan puute ja loukkaantumiset kaivosten sortuessa, lapsityövoiman käyttö, paikallisten käyttämän maan ja vesistöjen myrkyttyminen kaivostoiminnan seurauksena, tehdaspäästöjen ja metsäpalojen aiheuttama savusumu (koko teollisuus on erittäin energiaintensiivistä ja saastuttavaa), tehdastyöläisten ongelmat (työntekijät ja heitä tukevat tutkijat ja järjestöt osoittavat mieltään mm. pitkiä työpäiviä, elämiseen riittävän palkan puuttumista ja ammattiyhdistymisen kieltämistä vastaan), e-jätteen kierrättämisen vähäisyys sekä kuluttajien että yritysten puolelta (mikä on valtava kierrätysmateriaalien käytön ja kiertotalouteen siirtymisen este), ja toisaalta valtava e-jätteen määrä, dumppaaminen köyhempiin maihin ja kierrättäminen polttamalla esim. Ghanassa ja Intiassa.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 Osa kuvista on helppoja, osa hankalampia – kannattaa kysyä, onko joku sellainen kuva, josta ei ole ihan varma (mitä siinä näkyy tai mihin kohtaan se sopisi).</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Nämä hassut välikommentit ”kääk” ja ”jee” voi halutessaan tietenkin poistaa, mutta ne tuntuvat tuovan hieman tunnetta ja huumoria vakavaan aiheeseen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3ae509faaa_0_27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23ae509faaa_0_2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Jaa opiskelijoille tyhjä tai printattu lappu (kysymysten kera), jossa on tilaa vastata 1-2 lauseella.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3ae509faaa_0_35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g23ae509faaa_0_3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Ongelmat ovat myös valintojen ja ratkaisujen paikkoja! Nyt keskitytään kriittiseen kuluttamiseen ja maailmankaupan ratkaisuihin.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3ae509faaa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23ae509faaa_0_3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Tässä työpajan ensimmäinen vastamainos ennen vastamainosgalleriaa. Uusien puhelinmallien lanseerausuutisten keskellä kuulemme aika ajoin kännyköiden raaka-aineiden alkuperästä ja yritysvastuuraportointia työntekijöiden oloista, joten Voima teki vastamainoksen tuodakseen vastaviestin kännykkämainonnan ja kulutuksen keskelle – mainosparodia muistuttaa kaivajien työntekijöiden oloista pikamuodin takana. Tämä vastamainos näyttää hieman normaalilta mainokselta matkitellessaan tunnetun brändin mainostyyliä ja logoa, mutta markkinointiviestinnän sijaan se onkin parodinen taideteos, jonka kuva- ja tekstimuuntelut tuovat vakavan, tärkeän sanoman. Kuva muistuttaa, että elektroniikkatuotannossa on yhä ratkottavana tärkeitä haasteita kehitykseen ja tuotannon vastuullisuuteen liittyen: tuotanto lisää ihmisarvoista työtä ja hyvinvointia vasta, kun huolehditaan ihmisoikeuksista ja työoloista tuotannossa (esim. kaivosten ja tehdasrakennusten turvallisuus, tauot ja työpäivien pituus sekä erityisesti elämiseen riittävän palkan maksaminen).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Huom. Kuvasta voi keskustella esim. että yleensä vastamainoksissa voisi olla hyvä muuttaa alkuperäistä yrityslogoa (vaikkakaan se ei ole teoskynnyksen ylittämiseksi pakollista) ja tuoda lauseella tai kahdella esille, mitä asiaa vastamainos kommentoi (vastamainos voisi sisältää lisätietoa ongelmasta tai kampanjasta).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3ae509faaa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23ae509faaa_0_3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Tämä vastamainos on slogan-muunnoksen vuoksi hieman edellistä kevyempi ja hassuttelevampi: Gigantin slogan ”Se nyt vaan on tyhmää maksaa liikaa” onkin muutettu ja kommentoi palkkaa. Oikeassa alalaidassa lukee tiukka viesti tuotteiden hinnasta ja työntekijöille maksattavasta palkasta, joka ei aina ole elämiseen riittävä – jos tuotteen hinta on ihmeen halpa, kustannuksia on saatettu leikata voittojen suuruuden sijaan juurikin tuotantoketjun varrelta esimerkiksi raaka-aineen tuottajien tai tehdastyöläisten palkoista.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330214816e_0_1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g2330214816e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Työskennellään n. 5 henkilön pienryhmissä keskustellen ja visuaalisten harjoitusten avulla. Työpajaan sinun täytyy tulostaa jokaiselle pienryhmälle valokuvaharjoituksen kuvat ja kestävän kehityksen tavoitteet (Agenda 2030) esim. A3-koossa sekä yksi setti vastamainoksia.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3ae509faaa_0_39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g23ae509faaa_0_3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Meemejä tuotannon ja tuotteiden kestävyydestä</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3ae509faaa_0_4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23ae509faaa_0_4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Levitä elektroniikkaan, kuluttamisen vaikutuksiin ja mainosten viesteihin pureutuvia vastamainoksia, meemejä ja somepostauksia/infograafeja pöydälle. Keskustelkaa ainakin muutamasta erilaisesta vastamainoksesta. Jos on paljon aikaa, pyydä joitain oppilaita tai kutakin pienryhmää valitsemaan yksi vastamainos tarkempaan tarkasteluun.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Huom. Vastamainoskuvista voi keskustella esim. että yleensä vastamainoksissa voisi olla hyvä muuttaa alkuperäistä yrityslogoa (vaikkakaan se ei ole teoskynnyksen ylittämiseksi pakollista) ja tuoda lauseella tai kahdella esille, mitä asiaa vastamainos kommentoi (vastamainos voisi sisältää lisätietoa ongelmasta tai kampanjasta).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Ohjeet vastamainosten tulkintaan ja vastamainosgallerian pitämiseen löytyvät Eetin Medialukutaitoa vastamainoksista -oppaasta.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3ae509faaa_0_4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23ae509faaa_0_4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Meemejä tuotannon ja tuotteiden kestävyydestä</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3ae509faaa_0_69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23ae509faaa_0_6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Muokkaa tähän oma sähköpostiosoitteesi tai muu paikka, johon meemit ja somepostaukset kerätään. Lopuksi teokset voidaan katsoa yhdessä läpi.</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Somepostausten suunnittelussa voi auttaa se, että opiskelijoiden kanssa käydään läpi vaikuttamisvinkit (slidet 28-31) tai tulostetaan ne esille.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3ae509faaa_0_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g23ae509faaa_0_7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Tämän kysymyksen voi käydä keskusteluna pienryhmissä tai koko luokan kesken. Hashtagit eli avainsanat voivat auttaa ajattelua – Mikä olisi esimerkiksi kallein tai kunnianhimoisin ratkaisu, joka tekisi maailmankaupasta tai kuluttamisesta kestävämpää? Miten haluaisin parantaa valtarakenteita, lainsäädäntöä ja yritysten toimintaa, ja miten voisimme vaikuttaa niihin? Koittakaa heittäytyä miettimään suuriakin ratkaisuja ja vaikuttamista kansalaisena, ei ainoastaan omia kulutusvalintoja. Ratkaisuehdotuksia voi koostaa esim. tyhjälle paperille tai tarralapuille, jotka voi esim. kiinnittää seinään.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3ae509faaa_0_7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g23ae509faaa_0_7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Kannattaa miettiä kännyköiden (ja kaikkien muidenkin tuotteiden) koko elinkaarta: Mitä minulla jo on? Mitä teen, kun se on rikki? Tarvitsenko todella lisää vai onko kyseessä enemmänkin halu, toiveet ja mielikuvat? Tekeekö ostaminen ja omistaminen minut onnelliseksi – miksi, miksi ei? Mitä kannattaa suosia (esim. sertifioinnit, kestävyys ja hyvä laatu)?</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Lisätietoa kierrätysmahdollisuuksista: HSY lajitteluinfo on helppo työkalu silloin, kun on epäselvää, miten jäte tulisi kierrättää. Kierrätys.info:sta löytää lähimmät kierrätyspisteet paikkakunnittain.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Lisätietoa vastuullisesta kuluttamisesta ja yritysten ihmisoikeusvastuusta: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https://eetti.fi/toiminta/teemat/vastuullinen-kuluttaminen/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https://eetti.fi/toiminta/teemat/yritysten-ihmisoikeusvastuu/</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3ae509faaa_0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23ae509faaa_0_8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Koosta, rahasta ja etiikasta riippumatta kaikki yrittävät vaikuttaa, joten suhtaudu mainosten lupauksiin tuotteen ominaisuuksista ja yrityksen vastuullisuudesta kriittisesti.</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Eetin sivuilta löytyy valmis vaatteisiin ja muotiin keskittyvä vastamainosgalleria ohjeineen. Jos haluatte tehdä itse vastamainoksia, valmiit ohjeet ja powerpoint löytyvät Medialukutaitoa vastamainoksista -oppaasta.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Tehtävävinkki: suomalaisuudella rakennetun brändin ja designin tarkempi tarkastelu. Jos design ja myynti on suomalaista, kuinka iso osa tuotteen raaka-aineista ja työvaiheista kuitenkaan on suomalaista? Voiko tuotteen raaka-aineita ja ulkoistettuja työvaiheita tehdä Suomessa? Onko tuotteella sertifikaattia ja jos on, mitä sen kriteerit oikeasti tarkoittavat? Onko kotisivuilla tietoa työn vaiheista, kuten viljelystä ja tehtaista eri maissa, onko tuotantoketju läpinäkyvä ja minkälaista ihmisoikeusriskien kartoitusta yritys tekee? Etsitään tietoa internetistä, tutkitaan kotisivujen mainontaa ja vastuullisuusviestintää ja vertaillaan niitä toisten brändien sivuihin, kysytään suoraan yritykseltä.</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3ae509faaa_0_81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23ae509faaa_0_8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Vastuullinen kuluttaja voi vaikuttaa äänestämisen lisäksi toimimalla, esim. juttelemalla asioista, antamalla palautetta yrityksille ja osallistumalla järjestöjen toimintaan, kuten tempauksiin, kampanjoihin ja lahjoittajaksi. Voi myös tukea yrityksiä ja aloitteita, joissa tutkitaan tai toteutetaan vaihtoehtoja nykyisille tuotteille ja kulutusmalleille, esim. tuotantoketjunsa läpinäkyvästi kertova Fairphone ja kierrätettyä elektroniikkaa myyvä Cimos.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Kysymys kuuluu: voidaanko sosiaalisesti, taloudellisesti ja ekologisesti kestävä kehitys saavuttaa, jos yritysten kansainväliselle toiminnalle ei ole sitovia yritysvastuuvelvoitteista ja yrityksillä on ainoastaan vapaaehtoisuuteen tai hyväntekeväisyyteen perustuvaa vastuullisuutta?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Yrityksen yhteiskuntavastuu (corporate social responsibility, CSR) tarkoittaa laajalti määriteltynä sitä, miten kestävän kehityksen periaatteet ja tavoitteet sovelletaan käytäntöön yritystoiminnassa: Mitä riskejä ja toimia täytyy huomioida milläkin alalla ja missäkin maassa? Kuka vastaa mistäkin? Lainsäädännön lisäksi kysymys on moraalisista ja eettisistä globaalin vastuun kysymyksistä.</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Yritysvastuukentällä ympäristö- ja taloudellinen vastuu on vakiintuneempaa ja laajempaa kuin sosiaalinen vastuu. YK-maat saivat kuitenkin vuonna 2011 sovittua liike-elämää ja ihmisoikeuksia koskevista periaatteista, joiden muuttamisesta sitoviksi käydään kansainvälisiä neuvotteluja. Nämä niin kutsutut Ruggien periaatteet velvoittavat yritykset liiketoimintasuhteen perusteella toimimaan ihmisoikeuksien suojelemiseksi toimintamaissaan niiden lainsäädännön ja hallitustoimien tasosta riippumatta.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Periaatteet ovat keskeinen työkalu, sillä ylikansallisilla toimijoilla on usein enemmän vaikutusvaltaa kuin työntekijöillä, paikallisyhteisöillä ja kansallisilla hallituksilla erityisesti kehittyvissä maissa, joissa puutteellinen lainsäädäntö ja valvonta sallii ihmisoikeusloukkaukset (joita valitettavasti tulee esille tutkimuksissa ja uutisissa tasaisesti).</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Lisätietoa vastuullisesta kuluttamisesta ja yritysten ihmisoikeusvastuusta: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https://eetti.fi/toiminta/teemat/vastuullinen-kuluttaminen/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https://eetti.fi/toiminta/teemat/yritysten-ihmisoikeusvastuu/</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3ae509faaa_0_83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g23ae509faaa_0_8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Vastuullinen kuluttaja voi vaikuttaa äänestämisen lisäksi toimimalla, esim. osallistumalla järjestöjen toimintaan ja tempauksiin. Muutama vuosi sitten Eetin vapaaehtoiset toteuttivat joulun alla julkisiin tiloihin Romukuusi-installaatioita, jotka muistuttivat ihmisiä kulutuksen, kaivannaisten ja e-jätteen vaikutuksista.</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3ae509faaa_0_60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g23ae509faaa_0_6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Lisätietoa ja kiitokset, halutessaan voi myös kerätä palautetta.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330bc00d96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g2330bc00d96_0_3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400"/>
              <a:buFont typeface="Arial"/>
              <a:buNone/>
            </a:pPr>
            <a:r>
              <a:rPr lang="en" u="sng">
                <a:solidFill>
                  <a:srgbClr val="0000FF"/>
                </a:solidFill>
                <a:hlinkClick r:id="rId2">
                  <a:extLst>
                    <a:ext uri="{A12FA001-AC4F-418D-AE19-62706E023703}">
                      <ahyp:hlinkClr val="tx"/>
                    </a:ext>
                  </a:extLst>
                </a:hlinkClick>
              </a:rPr>
              <a:t>Eettisen läppärin jäljillä -tutkimusdokumentin</a:t>
            </a:r>
            <a:r>
              <a:rPr lang="en">
                <a:solidFill>
                  <a:schemeClr val="dk1"/>
                </a:solidFill>
              </a:rPr>
              <a:t> jaksoja ilmestyy pitkin vuotta 2019! Videoissa tutustutaan pilke silmäkulmassa muun muassa läppärin mineraaleihin, kaivoksiin, kierrätykseen, e-jätteeseen ja tulevaisuudenkuviin:</a:t>
            </a:r>
            <a:r>
              <a:rPr lang="en">
                <a:solidFill>
                  <a:srgbClr val="0000FF"/>
                </a:solidFill>
                <a:uFill>
                  <a:noFill/>
                </a:uFill>
                <a:hlinkClick r:id="rId3">
                  <a:extLst>
                    <a:ext uri="{A12FA001-AC4F-418D-AE19-62706E023703}">
                      <ahyp:hlinkClr val="tx"/>
                    </a:ext>
                  </a:extLst>
                </a:hlinkClick>
              </a:rPr>
              <a:t> </a:t>
            </a:r>
            <a:r>
              <a:rPr lang="en" u="sng">
                <a:solidFill>
                  <a:srgbClr val="0000FF"/>
                </a:solidFill>
                <a:hlinkClick r:id="rId4">
                  <a:extLst>
                    <a:ext uri="{A12FA001-AC4F-418D-AE19-62706E023703}">
                      <ahyp:hlinkClr val="tx"/>
                    </a:ext>
                  </a:extLst>
                </a:hlinkClick>
              </a:rPr>
              <a:t>Eettisen läppärin rakennus alkaa</a:t>
            </a:r>
            <a:r>
              <a:rPr lang="en">
                <a:solidFill>
                  <a:schemeClr val="dk1"/>
                </a:solidFill>
              </a:rPr>
              <a:t> (4:41),</a:t>
            </a:r>
            <a:r>
              <a:rPr lang="en">
                <a:solidFill>
                  <a:srgbClr val="0000FF"/>
                </a:solidFill>
                <a:uFill>
                  <a:noFill/>
                </a:uFill>
                <a:hlinkClick r:id="rId5">
                  <a:extLst>
                    <a:ext uri="{A12FA001-AC4F-418D-AE19-62706E023703}">
                      <ahyp:hlinkClr val="tx"/>
                    </a:ext>
                  </a:extLst>
                </a:hlinkClick>
              </a:rPr>
              <a:t> </a:t>
            </a:r>
            <a:r>
              <a:rPr lang="en" u="sng">
                <a:solidFill>
                  <a:srgbClr val="0000FF"/>
                </a:solidFill>
                <a:hlinkClick r:id="rId6">
                  <a:extLst>
                    <a:ext uri="{A12FA001-AC4F-418D-AE19-62706E023703}">
                      <ahyp:hlinkClr val="tx"/>
                    </a:ext>
                  </a:extLst>
                </a:hlinkClick>
              </a:rPr>
              <a:t>Suomi, kaivos ja akku</a:t>
            </a:r>
            <a:r>
              <a:rPr lang="en">
                <a:solidFill>
                  <a:schemeClr val="dk1"/>
                </a:solidFill>
              </a:rPr>
              <a:t> (6:52),</a:t>
            </a:r>
            <a:r>
              <a:rPr lang="en">
                <a:solidFill>
                  <a:srgbClr val="0000FF"/>
                </a:solidFill>
                <a:uFill>
                  <a:noFill/>
                </a:uFill>
                <a:hlinkClick r:id="rId7">
                  <a:extLst>
                    <a:ext uri="{A12FA001-AC4F-418D-AE19-62706E023703}">
                      <ahyp:hlinkClr val="tx"/>
                    </a:ext>
                  </a:extLst>
                </a:hlinkClick>
              </a:rPr>
              <a:t> </a:t>
            </a:r>
            <a:r>
              <a:rPr lang="en" u="sng">
                <a:solidFill>
                  <a:srgbClr val="0000FF"/>
                </a:solidFill>
                <a:hlinkClick r:id="rId8">
                  <a:extLst>
                    <a:ext uri="{A12FA001-AC4F-418D-AE19-62706E023703}">
                      <ahyp:hlinkClr val="tx"/>
                    </a:ext>
                  </a:extLst>
                </a:hlinkClick>
              </a:rPr>
              <a:t>Sotkamon kaivoksella</a:t>
            </a:r>
            <a:r>
              <a:rPr lang="en">
                <a:solidFill>
                  <a:schemeClr val="dk1"/>
                </a:solidFill>
              </a:rPr>
              <a:t> (2:29),</a:t>
            </a:r>
            <a:r>
              <a:rPr lang="en">
                <a:solidFill>
                  <a:srgbClr val="0000FF"/>
                </a:solidFill>
                <a:uFill>
                  <a:noFill/>
                </a:uFill>
                <a:hlinkClick r:id="rId9">
                  <a:extLst>
                    <a:ext uri="{A12FA001-AC4F-418D-AE19-62706E023703}">
                      <ahyp:hlinkClr val="tx"/>
                    </a:ext>
                  </a:extLst>
                </a:hlinkClick>
              </a:rPr>
              <a:t> </a:t>
            </a:r>
            <a:r>
              <a:rPr lang="en" u="sng">
                <a:solidFill>
                  <a:srgbClr val="0000FF"/>
                </a:solidFill>
                <a:hlinkClick r:id="rId10">
                  <a:extLst>
                    <a:ext uri="{A12FA001-AC4F-418D-AE19-62706E023703}">
                      <ahyp:hlinkClr val="tx"/>
                    </a:ext>
                  </a:extLst>
                </a:hlinkClick>
              </a:rPr>
              <a:t>Kiertotalous ja sen mahdollisuudet</a:t>
            </a:r>
            <a:r>
              <a:rPr lang="en">
                <a:solidFill>
                  <a:schemeClr val="dk1"/>
                </a:solidFill>
              </a:rPr>
              <a:t> (11:31),</a:t>
            </a:r>
            <a:r>
              <a:rPr lang="en">
                <a:solidFill>
                  <a:srgbClr val="0000FF"/>
                </a:solidFill>
                <a:uFill>
                  <a:noFill/>
                </a:uFill>
                <a:hlinkClick r:id="rId11">
                  <a:extLst>
                    <a:ext uri="{A12FA001-AC4F-418D-AE19-62706E023703}">
                      <ahyp:hlinkClr val="tx"/>
                    </a:ext>
                  </a:extLst>
                </a:hlinkClick>
              </a:rPr>
              <a:t> </a:t>
            </a:r>
            <a:r>
              <a:rPr lang="en" u="sng">
                <a:solidFill>
                  <a:srgbClr val="0000FF"/>
                </a:solidFill>
                <a:hlinkClick r:id="rId12">
                  <a:extLst>
                    <a:ext uri="{A12FA001-AC4F-418D-AE19-62706E023703}">
                      <ahyp:hlinkClr val="tx"/>
                    </a:ext>
                  </a:extLst>
                </a:hlinkClick>
              </a:rPr>
              <a:t>Ikuinen läppäri ja kasvavat e-jätevuoret</a:t>
            </a:r>
            <a:r>
              <a:rPr lang="en">
                <a:solidFill>
                  <a:schemeClr val="dk1"/>
                </a:solidFill>
              </a:rPr>
              <a:t> (9:19),</a:t>
            </a:r>
            <a:r>
              <a:rPr lang="en">
                <a:solidFill>
                  <a:srgbClr val="0000FF"/>
                </a:solidFill>
                <a:uFill>
                  <a:noFill/>
                </a:uFill>
                <a:hlinkClick r:id="rId13">
                  <a:extLst>
                    <a:ext uri="{A12FA001-AC4F-418D-AE19-62706E023703}">
                      <ahyp:hlinkClr val="tx"/>
                    </a:ext>
                  </a:extLst>
                </a:hlinkClick>
              </a:rPr>
              <a:t> </a:t>
            </a:r>
            <a:r>
              <a:rPr lang="en" u="sng">
                <a:solidFill>
                  <a:srgbClr val="0000FF"/>
                </a:solidFill>
                <a:hlinkClick r:id="rId14">
                  <a:extLst>
                    <a:ext uri="{A12FA001-AC4F-418D-AE19-62706E023703}">
                      <ahyp:hlinkClr val="tx"/>
                    </a:ext>
                  </a:extLst>
                </a:hlinkClick>
              </a:rPr>
              <a:t>Fairphone: Eettisen elektroniikan edelläkävijä</a:t>
            </a:r>
            <a:r>
              <a:rPr lang="en">
                <a:solidFill>
                  <a:schemeClr val="dk1"/>
                </a:solidFill>
              </a:rPr>
              <a:t> (4:29),</a:t>
            </a:r>
            <a:r>
              <a:rPr lang="en">
                <a:solidFill>
                  <a:srgbClr val="0000FF"/>
                </a:solidFill>
                <a:uFill>
                  <a:noFill/>
                </a:uFill>
                <a:hlinkClick r:id="rId15">
                  <a:extLst>
                    <a:ext uri="{A12FA001-AC4F-418D-AE19-62706E023703}">
                      <ahyp:hlinkClr val="tx"/>
                    </a:ext>
                  </a:extLst>
                </a:hlinkClick>
              </a:rPr>
              <a:t> </a:t>
            </a:r>
            <a:r>
              <a:rPr lang="en" u="sng">
                <a:solidFill>
                  <a:srgbClr val="0000FF"/>
                </a:solidFill>
                <a:hlinkClick r:id="rId16">
                  <a:extLst>
                    <a:ext uri="{A12FA001-AC4F-418D-AE19-62706E023703}">
                      <ahyp:hlinkClr val="tx"/>
                    </a:ext>
                  </a:extLst>
                </a:hlinkClick>
              </a:rPr>
              <a:t>Koko maailma käsissä: Elektroniikan tuotannon haasteet ja mahdollisuudet</a:t>
            </a:r>
            <a:r>
              <a:rPr lang="en">
                <a:solidFill>
                  <a:schemeClr val="dk1"/>
                </a:solidFill>
              </a:rPr>
              <a:t> (5:48), </a:t>
            </a:r>
            <a:r>
              <a:rPr lang="en" u="sng">
                <a:solidFill>
                  <a:srgbClr val="0000FF"/>
                </a:solidFill>
                <a:hlinkClick r:id="rId17">
                  <a:extLst>
                    <a:ext uri="{A12FA001-AC4F-418D-AE19-62706E023703}">
                      <ahyp:hlinkClr val="tx"/>
                    </a:ext>
                  </a:extLst>
                </a:hlinkClick>
              </a:rPr>
              <a:t>Kongon kaivosteollisuus</a:t>
            </a:r>
            <a:r>
              <a:rPr lang="en" sz="1200">
                <a:solidFill>
                  <a:schemeClr val="dk1"/>
                </a:solidFill>
                <a:latin typeface="Calibri"/>
                <a:ea typeface="Calibri"/>
                <a:cs typeface="Calibri"/>
                <a:sym typeface="Calibri"/>
              </a:rPr>
              <a:t> (</a:t>
            </a:r>
            <a:r>
              <a:rPr lang="en">
                <a:solidFill>
                  <a:schemeClr val="dk1"/>
                </a:solidFill>
              </a:rPr>
              <a:t>15:52</a:t>
            </a:r>
            <a:r>
              <a:rPr lang="en" sz="1200">
                <a:solidFill>
                  <a:schemeClr val="dk1"/>
                </a:solidFill>
                <a:latin typeface="Calibri"/>
                <a:ea typeface="Calibri"/>
                <a:cs typeface="Calibri"/>
                <a:sym typeface="Calibri"/>
              </a:rPr>
              <a:t>), </a:t>
            </a:r>
            <a:r>
              <a:rPr lang="en" u="sng">
                <a:solidFill>
                  <a:srgbClr val="0000FF"/>
                </a:solidFill>
                <a:hlinkClick r:id="rId18">
                  <a:extLst>
                    <a:ext uri="{A12FA001-AC4F-418D-AE19-62706E023703}">
                      <ahyp:hlinkClr val="tx"/>
                    </a:ext>
                  </a:extLst>
                </a:hlinkClick>
              </a:rPr>
              <a:t>Kiina - uhka vai mahdollisuus?</a:t>
            </a:r>
            <a:r>
              <a:rPr lang="en">
                <a:solidFill>
                  <a:schemeClr val="dk1"/>
                </a:solidFill>
              </a:rPr>
              <a:t> (9:33) sekä  </a:t>
            </a:r>
            <a:r>
              <a:rPr lang="en" u="sng">
                <a:solidFill>
                  <a:srgbClr val="0000FF"/>
                </a:solidFill>
                <a:hlinkClick r:id="rId19">
                  <a:extLst>
                    <a:ext uri="{A12FA001-AC4F-418D-AE19-62706E023703}">
                      <ahyp:hlinkClr val="tx"/>
                    </a:ext>
                  </a:extLst>
                </a:hlinkClick>
              </a:rPr>
              <a:t>Miten ratkaista eettisen läppärin valmistus?</a:t>
            </a:r>
            <a:r>
              <a:rPr lang="en">
                <a:solidFill>
                  <a:schemeClr val="dk1"/>
                </a:solidFill>
              </a:rPr>
              <a:t> (12:30).</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3ae509faaa_0_44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23ae509faaa_0_4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3ae509faaa_0_52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g23ae509faaa_0_5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Karttapohja: Kati-Marika Välimäki, 2019.</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3ae509faaa_0_54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g23ae509faaa_0_5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The Yes Men. iPhone 4CF, 2010. http://apple-cf.com.yeslab.org/.</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THE YES MEN -ryhmän vastamainossivusto matkii älypuhelinmarkkinoita johtavan Applen muotoilua ja mainoskieltä, mutta paljastaa parodian avulla elektroniikan tuotannon ongelmia. Sivustolla Apple lanseeraa “ensimmäisen ekologisesti ja sosiaalisesti kestävän puhelimen”, iPhone 4CF:n (conflict-mineral free iPhone), jonka tuotantoketjua valvotaan: puhelimen osat eivät sisällä mineraaleja konfliktialueiden, kuten Kongon demokraattisen tasavallan, kaivoksista, ja kokoonpanotehtailla työajat ja palkat ovat kunnossa. Parodiasivusto suljettiin, mutta se sai niin kauppiaat, kuluttajat kuin yrityksetkin keskustelemaan elektroniikan eettisyydestä ja yritysvastuusta.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3ae509faaa_0_55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g23ae509faaa_0_5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Kolwezin asukkaita haastatteli kesäkuussa 2019 Eettisen kaupan puolesta ry:n tutkija Anna Härri Eettisen läppärin jäljillä -projektin lyhytvideoita varten.</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330bc00d96_0_37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2330bc00d96_0_3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Eetin infograafeja elektroniikasta. Kuvia on käytetty osana someviestintää ja esityksiä.</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330bc00d96_0_36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g2330bc00d96_0_3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Eetin infograafeja elektroniikasta. Kuvia on käytetty osana someviestintää ja esityksiä.</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3ae509faaa_0_56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g23ae509faaa_0_5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Eetin harjoitusten lisäksi tässä pari linkkivinkkiä kiertotalouden oppimateriaalien pariin: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u="sng">
                <a:solidFill>
                  <a:schemeClr val="hlink"/>
                </a:solidFill>
                <a:hlinkClick r:id="rId2"/>
              </a:rPr>
              <a:t>https://www.sitra.fi/hankkeet/kiertotalousopetusta-kaikille-koulutusasteille/#opettajalle</a:t>
            </a:r>
            <a:r>
              <a:rPr lang="en"/>
              <a:t> </a:t>
            </a:r>
            <a:endParaRPr/>
          </a:p>
          <a:p>
            <a:pPr indent="0" lvl="0" marL="0" rtl="0" algn="l">
              <a:lnSpc>
                <a:spcPct val="100000"/>
              </a:lnSpc>
              <a:spcBef>
                <a:spcPts val="0"/>
              </a:spcBef>
              <a:spcAft>
                <a:spcPts val="0"/>
              </a:spcAft>
              <a:buClr>
                <a:schemeClr val="dk1"/>
              </a:buClr>
              <a:buSzPts val="1100"/>
              <a:buFont typeface="Arial"/>
              <a:buNone/>
            </a:pPr>
            <a:r>
              <a:rPr lang="en" u="sng">
                <a:solidFill>
                  <a:schemeClr val="hlink"/>
                </a:solidFill>
                <a:hlinkClick r:id="rId3"/>
              </a:rPr>
              <a:t>http://www.kiertotalousnetti.fi/</a:t>
            </a:r>
            <a:r>
              <a:rPr lang="en"/>
              <a:t> </a:t>
            </a:r>
            <a:endParaRPr/>
          </a:p>
          <a:p>
            <a:pPr indent="0" lvl="0" marL="0" rtl="0" algn="l">
              <a:lnSpc>
                <a:spcPct val="100000"/>
              </a:lnSpc>
              <a:spcBef>
                <a:spcPts val="0"/>
              </a:spcBef>
              <a:spcAft>
                <a:spcPts val="0"/>
              </a:spcAft>
              <a:buClr>
                <a:schemeClr val="dk1"/>
              </a:buClr>
              <a:buSzPts val="1100"/>
              <a:buFont typeface="Arial"/>
              <a:buNone/>
            </a:pPr>
            <a:r>
              <a:rPr lang="en" u="sng">
                <a:solidFill>
                  <a:schemeClr val="hlink"/>
                </a:solidFill>
                <a:hlinkClick r:id="rId4"/>
              </a:rPr>
              <a:t>https://circularclassroom.com/fi/</a:t>
            </a:r>
            <a:r>
              <a:rPr lang="en"/>
              <a:t>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3ae509faaa_0_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g23ae509faaa_0_5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Ruoan tuotantoketjut ovat esim. vaatteita ja elektroniikkaa lyhyempiä (vähemmän raaka-aineita ja tuotantovaiheita), mutta ne ovat siltikin vaikeita selvittää ja yritysten läpinäkyvyys on todella huono</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Pieniin ratkaisuihin keskittymisellä tarkoitetaan mm. keskustelua siitä, onko soija vai härkis ympäristöystävällisempää ruokaa tai kuinka paljon avokadon tuottamisessa kuluu vettä – ilmastonmuutoksen aiheuttaminen ympäristö- ja ihmisoikeusvaikutusten näkökulmasta ensisijaisesti täytyisi saada kaiken kasvisruoan käyttöä lisättyä ja liha- ja maitotuotteiden määrää vähennettyä, sillä 60-70 % päästöistä syntyy viljelyssä/tuotannossa, EIKÄ esim. kuljettamisessa ja pakkaamisessa. Soijasta keskustellessa keskeistä on muistaa, että suurin osa myös Suomeen tuodusta soijasta käytetään tuotantoeläinten rehuna.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Yritysten vastuullisuustyössä hyväntekeväisyys, omat sertifioinnit ja läpinäkyvyyden puute ei riitä - ei voi antaa yhdellä kädellä ja ottaa toisella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Ratkaisuja ovat mm. tutkimustieto ja seuranta tuotantoketjuista, Reilu kauppa ja YK:n yrityksiä ja ihmisoikeuksia koskevat ohjaavat periaatteet, joita yritysten ja valtioiden kuuluu noudattaa. Suomen hallitusohjelmaan on kirjattu myös yritysvastuulain valmistelu, mikä on mahtavaa: näin suomalainen yritys olisi velvoitettu selvittämään ja valvomaan koko tuotantoketjunsa, ei ainoastaan oman maan lakeja ja tuotannon viimeistä vaihetta (esim. viimeinen tehdas, jossa tuote viimeistellään ja pakataan). Olisiko mahdollista tehdä myös EU:n tai koko maailman laajuinen tuottajavastuudirektiivi? Entä voisiko kulutusta ohjata lailla?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Kysymys kuuluu: voidaanko sosiaalisesti, taloudellisesti ja ekologisesti kestävä kehitys saavuttaa, jos yritysten kansainväliselle toiminnalle ei ole sitovia yritysvastuuvelvoitteista ja yrityksillä on ainoastaan vapaaehtoisuuteen tai hyväntekeväisyyteen perustuvaa vastuullisuutta?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Yrityksen yhteiskuntavastuu (corporate social responsibility, CSR) tarkoittaa laajalti määriteltynä sitä, miten kestävän kehityksen periaatteet ja tavoitteet sovelletaan käytäntöön yritystoiminnassa: Mitä riskejä ja toimia täytyy huomioida milläkin alalla ja missäkin maassa? Kuka vastaa mistäkin? Lainsäädännön lisäksi kysymys on moraalisista ja eettisistä globaalin vastuun kysymyksistä.</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Yritysvastuukentällä ympäristö- ja taloudellinen vastuu on vakiintuneempaa ja laajempaa kuin sosiaalinen vastuu. YK-maat saivat kuitenkin vuonna 2011 sovittua liike-elämää ja ihmisoikeuksia koskevista periaatteista, joiden muuttamisesta sitoviksi käydään kansainvälisiä neuvotteluja. Nämä niin kutsutut Ruggien periaatteet velvoittavat yritykset liiketoimintasuhteen perusteella toimimaan ihmisoikeuksien suojelemiseksi toimintamaissaan niiden lainsäädännön ja hallitustoimien tasosta riippumatta. Käytännössä ohjeet tarkoittavat tuotantoon liittyvien ihmisoikeusriskien kartoittamista, toimenpiteitä riskien vähentämiseksi ja tästä työstä tiedottamista yrityksen sidosryhmille.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Periaatteet ovat keskeinen työkalu, sillä ylikansallisilla toimijoilla on usein enemmän vaikutusvaltaa kuin työntekijöillä, paikallisyhteisöillä ja kansallisilla hallituksilla erityisesti kehittyvissä maissa, joissa puutteellinen lainsäädäntö ja valvonta sallii ihmisoikeusloukkaukset (joita valitettavasti tulee esille tutkimuksissa ja uutisissa tasaisesti).</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Lisätietoa vastuullisesta kuluttamisesta ja yritysten ihmisoikeusvastuusta: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https://eetti.fi/toiminta/teemat/vastuullinen-kuluttaminen/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https://eetti.fi/toiminta/teemat/yritysten-ihmisoikeusvastuu/</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3ae509faaa_0_57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23ae509faaa_0_5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(Siirto)työläisten oikeudet on suuri kysymys. Usein maatiloille, tehtaille ja rahtikulkuneuvoille tulee töihin köyhiin oloihin syntyneitä nuoria ihmisiä maaseudulta, pakolaisia tai naisia (huonompi asema eikä välttämättä mahdollisuutta koulutukseen tai elättäjään). Tuotantoketjututkimuksissa esiin tulleita työ- ja ihmisoikeuskysymyksiä ovat mm. työajat ja taukojen puute, ylityöt, työturvallisuus (ovatko tehdasrakennus, koneet, ilmastointi, käymälät ym. kunnossa), palkan suuruus (onko elämiseen riittävä vai liikkuuko palkat köyhyysrajoilla), onko vapaus lähteä ja esim. kieltäytyä ylitöistä (vai saako sen sijaan potkut tai viedäänkö esim. henkilökortit, nukkumatilat), onko töissä tasa-arvoista ja onko seksuaalista ahdistelua, onko lapsityövoiman tai palkattomien harjoittelijoiden väärinkäyttöä, onko järjestäytyminen sallittua (lain mukaan ja ilman potkujen tai väkivallan uhkaa), maksetaanko verot ja mihin maihin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”Normaalia” banaania viljeleville työntekijöille jää käteen noin kolmannes vähemmän kuin Reilun kaupan banaanin pienviljelijöille. https://www.patarumpu.fi/2016/10/25/vieraskyna-3-kysymysta-reiluista-banaaneista/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330214816e_0_20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2330214816e_0_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Tässä tehtävässä kukin pienryhmä valitsee yhden vastamainoksen tarkempaan tarkasteluun. Jaa sitten joka pienryhmälle Agenda 2030 -tuloste.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Tämä toimii ajatteluharjoituksena, jossa olisi tarkoitus yhdessä huomata, minkälaisiin kestävän kehityksen haasteisiin vastamainoksissa pureudutaan ja miten kestävän kehityksen tavoitteet myös linkittyvät toisiinsa. Tehtävän voi purkaa koko ryhmän kesken antamalla kunkin pienryhmän esitellä vastamainoksensa - näin saadaan käytyä läpi muutama vastamainosesimerkki ja ajatuksia kestävästä kehityksestä.</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Lisätietoa ja kestävän kehityksen tavoitteet tulostettavana versiona YK-liiton sivuilla: www.ykliitto.fi/yk70v/yk/kehitys/post-2015</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3ae509faaa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g23ae509faa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330214816e_0_29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g2330214816e_0_2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Banksyfilm Simpsons, 2010. Youtube: https://www.youtube.com/watch?v=DX1iplQQJTo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330bc00d96_0_26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2330bc00d96_0_2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Kannattaa miettiä vaatteiden ja kaikkien muidenkin tuotteiden koko elinkaarta: Mitä minulla jo on? Mitä teen, kun se on rikki? Tarvitsenko todella lisää vai onko kyseessä enemmänkin halu, toiveet ja mielikuvat? Tekeekö ostaminen ja omistaminen minut onnelliseksi – miksi, miksi ei? Mitä kannattaa suosia (esim. sertifioinnit, kestävyys ja hyvä laatu)?</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330bc00d96_0_9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g2330bc00d96_0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solidFill>
                  <a:schemeClr val="dk1"/>
                </a:solidFill>
              </a:rPr>
              <a:t>Eetin tyhjät karttapohjat voi ladata Eetin kotisivuilta ja laminoituna niitä voi tilata toimistolta: www.eetti.fi/oppimateriaalit/vaatteet</a:t>
            </a:r>
            <a:endParaRPr>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330bc00d96_0_8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g2330bc00d96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Valmiit hahmot ja ohjeistus löytyvät Meidän kaikkien kaivokset -materiaalista (Maan Ystävät: https://maanystavat.fi/sites/default/files/MaanYstavat_web_0.pdf)</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330bc00d96_0_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g2330bc00d96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Eetin pelikortit voi ladata Eetin kotisivuilta ja laminoituna niitä voi lainata toimistolta: www.eetti.fi/oppimateriaalit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330214816e_0_20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g2330214816e_0_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330214816e_0_12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2330214816e_0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Kenkä- ja vaatetuotantoon kehitysmaissa liittyy useita ihmisoikeusriskejä. Yksi suurimmista ongelmista on, että monissa tuotantomaissa työntekijöiden palkat eivät riitä elämiseen, vaikka he saisivatkin laissa määritellyn minimipalkan.</a:t>
            </a:r>
            <a:endParaRPr>
              <a:solidFill>
                <a:schemeClr val="dk1"/>
              </a:solidFill>
            </a:endParaRPr>
          </a:p>
          <a:p>
            <a:pPr indent="0" lvl="0" marL="0" rtl="0" algn="l">
              <a:spcBef>
                <a:spcPts val="360"/>
              </a:spcBef>
              <a:spcAft>
                <a:spcPts val="0"/>
              </a:spcAft>
              <a:buClr>
                <a:schemeClr val="dk1"/>
              </a:buClr>
              <a:buSzPts val="1400"/>
              <a:buFont typeface="Arial"/>
              <a:buNone/>
            </a:pPr>
            <a:r>
              <a:t/>
            </a:r>
            <a:endParaRPr>
              <a:solidFill>
                <a:schemeClr val="dk1"/>
              </a:solidFill>
            </a:endParaRPr>
          </a:p>
          <a:p>
            <a:pPr indent="0" lvl="0" marL="0" rtl="0" algn="l">
              <a:spcBef>
                <a:spcPts val="360"/>
              </a:spcBef>
              <a:spcAft>
                <a:spcPts val="0"/>
              </a:spcAft>
              <a:buClr>
                <a:schemeClr val="dk1"/>
              </a:buClr>
              <a:buSzPts val="1400"/>
              <a:buFont typeface="Arial"/>
              <a:buNone/>
            </a:pPr>
            <a:r>
              <a:rPr lang="en">
                <a:solidFill>
                  <a:schemeClr val="dk1"/>
                </a:solidFill>
              </a:rPr>
              <a:t>Elämiseen riittävällä palkalla tarkoitetaan palkkaa, jolla työntekijä pystyy hankkimaan itselleen ja perheelleen ihmisarvoisen elintason. Tällainen palkka riittää tyydyttämään perheen perustarpeet, kuten riittävän ravinnon, asumisen, terveydenhuollon, vaatetuksen, liikkumisen ja lasten koulutuksen. Lisäksi se mahdollistaa pienimuotoisen säästämisen.</a:t>
            </a:r>
            <a:endParaRPr>
              <a:solidFill>
                <a:schemeClr val="dk1"/>
              </a:solidFill>
            </a:endParaRPr>
          </a:p>
          <a:p>
            <a:pPr indent="0" lvl="0" marL="0" rtl="0" algn="l">
              <a:spcBef>
                <a:spcPts val="360"/>
              </a:spcBef>
              <a:spcAft>
                <a:spcPts val="0"/>
              </a:spcAft>
              <a:buClr>
                <a:schemeClr val="dk1"/>
              </a:buClr>
              <a:buSzPts val="1400"/>
              <a:buFont typeface="Arial"/>
              <a:buNone/>
            </a:pPr>
            <a:r>
              <a:t/>
            </a:r>
            <a:endParaRPr>
              <a:solidFill>
                <a:schemeClr val="dk1"/>
              </a:solidFill>
            </a:endParaRPr>
          </a:p>
          <a:p>
            <a:pPr indent="0" lvl="0" marL="0" rtl="0" algn="l">
              <a:spcBef>
                <a:spcPts val="360"/>
              </a:spcBef>
              <a:spcAft>
                <a:spcPts val="0"/>
              </a:spcAft>
              <a:buClr>
                <a:schemeClr val="dk1"/>
              </a:buClr>
              <a:buSzPts val="1400"/>
              <a:buFont typeface="Arial"/>
              <a:buNone/>
            </a:pPr>
            <a:r>
              <a:rPr lang="en">
                <a:solidFill>
                  <a:schemeClr val="dk1"/>
                </a:solidFill>
              </a:rPr>
              <a:t>Esimerkiksi Kiinassa minimipalkka on keskimääräisesti noin puolet elämiseen riittävästä palkasta ja Bangladeshissa vain viidennes. Monissa Itä-Euroopan maissakaan palkat eivät riitä elämiseen.</a:t>
            </a:r>
            <a:endParaRPr>
              <a:solidFill>
                <a:schemeClr val="dk1"/>
              </a:solidFill>
            </a:endParaRPr>
          </a:p>
          <a:p>
            <a:pPr indent="0" lvl="0" marL="0" rtl="0" algn="l">
              <a:spcBef>
                <a:spcPts val="360"/>
              </a:spcBef>
              <a:spcAft>
                <a:spcPts val="0"/>
              </a:spcAft>
              <a:buClr>
                <a:schemeClr val="dk1"/>
              </a:buClr>
              <a:buSzPts val="1400"/>
              <a:buFont typeface="Arial"/>
              <a:buNone/>
            </a:pPr>
            <a:r>
              <a:t/>
            </a:r>
            <a:endParaRPr>
              <a:solidFill>
                <a:schemeClr val="dk1"/>
              </a:solidFill>
            </a:endParaRPr>
          </a:p>
          <a:p>
            <a:pPr indent="0" lvl="0" marL="0" rtl="0" algn="l">
              <a:spcBef>
                <a:spcPts val="360"/>
              </a:spcBef>
              <a:spcAft>
                <a:spcPts val="0"/>
              </a:spcAft>
              <a:buClr>
                <a:schemeClr val="dk1"/>
              </a:buClr>
              <a:buSzPts val="1400"/>
              <a:buFont typeface="Arial"/>
              <a:buNone/>
            </a:pPr>
            <a:r>
              <a:rPr lang="en">
                <a:solidFill>
                  <a:schemeClr val="dk1"/>
                </a:solidFill>
              </a:rPr>
              <a:t>Lisätietoa ja lukuja:</a:t>
            </a:r>
            <a:endParaRPr>
              <a:solidFill>
                <a:schemeClr val="dk1"/>
              </a:solidFill>
            </a:endParaRPr>
          </a:p>
          <a:p>
            <a:pPr indent="0" lvl="0" marL="0" rtl="0" algn="l">
              <a:spcBef>
                <a:spcPts val="360"/>
              </a:spcBef>
              <a:spcAft>
                <a:spcPts val="0"/>
              </a:spcAft>
              <a:buClr>
                <a:schemeClr val="dk1"/>
              </a:buClr>
              <a:buSzPts val="1400"/>
              <a:buFont typeface="Arial"/>
              <a:buNone/>
            </a:pPr>
            <a:r>
              <a:t/>
            </a:r>
            <a:endParaRPr>
              <a:solidFill>
                <a:schemeClr val="dk1"/>
              </a:solidFill>
            </a:endParaRPr>
          </a:p>
          <a:p>
            <a:pPr indent="0" lvl="0" marL="0" rtl="0" algn="l">
              <a:spcBef>
                <a:spcPts val="360"/>
              </a:spcBef>
              <a:spcAft>
                <a:spcPts val="0"/>
              </a:spcAft>
              <a:buClr>
                <a:schemeClr val="dk1"/>
              </a:buClr>
              <a:buSzPts val="1400"/>
              <a:buFont typeface="Arial"/>
              <a:buNone/>
            </a:pPr>
            <a:r>
              <a:rPr lang="en" u="sng">
                <a:solidFill>
                  <a:schemeClr val="hlink"/>
                </a:solidFill>
                <a:hlinkClick r:id="rId2"/>
              </a:rPr>
              <a:t>https://eetti.fi/toiminta/teemat/vaatteet-ja-kengat/</a:t>
            </a:r>
            <a:r>
              <a:rPr lang="en">
                <a:solidFill>
                  <a:schemeClr val="dk1"/>
                </a:solidFill>
              </a:rPr>
              <a:t> </a:t>
            </a:r>
            <a:endParaRPr>
              <a:solidFill>
                <a:schemeClr val="dk1"/>
              </a:solidFill>
            </a:endParaRPr>
          </a:p>
          <a:p>
            <a:pPr indent="0" lvl="0" marL="0" rtl="0" algn="l">
              <a:spcBef>
                <a:spcPts val="360"/>
              </a:spcBef>
              <a:spcAft>
                <a:spcPts val="0"/>
              </a:spcAft>
              <a:buClr>
                <a:schemeClr val="dk1"/>
              </a:buClr>
              <a:buSzPts val="1400"/>
              <a:buFont typeface="Arial"/>
              <a:buNone/>
            </a:pPr>
            <a:r>
              <a:t/>
            </a:r>
            <a:endParaRPr>
              <a:solidFill>
                <a:schemeClr val="dk1"/>
              </a:solidFill>
            </a:endParaRPr>
          </a:p>
          <a:p>
            <a:pPr indent="0" lvl="0" marL="0" rtl="0" algn="l">
              <a:spcBef>
                <a:spcPts val="360"/>
              </a:spcBef>
              <a:spcAft>
                <a:spcPts val="0"/>
              </a:spcAft>
              <a:buClr>
                <a:schemeClr val="dk1"/>
              </a:buClr>
              <a:buSzPts val="1400"/>
              <a:buFont typeface="Arial"/>
              <a:buNone/>
            </a:pPr>
            <a:r>
              <a:rPr lang="en" u="sng">
                <a:solidFill>
                  <a:schemeClr val="hlink"/>
                </a:solidFill>
                <a:hlinkClick r:id="rId3"/>
              </a:rPr>
              <a:t>https://www.finnwatch.org/images/pdf/RaporttiERP.pdf</a:t>
            </a:r>
            <a:r>
              <a:rPr lang="en">
                <a:solidFill>
                  <a:schemeClr val="dk1"/>
                </a:solidFill>
              </a:rPr>
              <a:t> </a:t>
            </a:r>
            <a:endParaRPr>
              <a:solidFill>
                <a:schemeClr val="dk1"/>
              </a:solidFill>
            </a:endParaRPr>
          </a:p>
          <a:p>
            <a:pPr indent="0" lvl="0" marL="0" rtl="0" algn="l">
              <a:spcBef>
                <a:spcPts val="360"/>
              </a:spcBef>
              <a:spcAft>
                <a:spcPts val="0"/>
              </a:spcAft>
              <a:buClr>
                <a:schemeClr val="dk1"/>
              </a:buClr>
              <a:buSzPts val="1400"/>
              <a:buFont typeface="Arial"/>
              <a:buNone/>
            </a:pPr>
            <a:r>
              <a:t/>
            </a:r>
            <a:endParaRPr>
              <a:solidFill>
                <a:schemeClr val="dk1"/>
              </a:solidFill>
            </a:endParaRPr>
          </a:p>
          <a:p>
            <a:pPr indent="0" lvl="0" marL="0" rtl="0" algn="l">
              <a:spcBef>
                <a:spcPts val="36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330214816e_0_4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g2330214816e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Lenkkitossun hinta -pelin voi ladata Eetin kotisivuilta ja laminoituna niitä voi lainata toimistolta: </a:t>
            </a:r>
            <a:r>
              <a:rPr lang="en" u="sng">
                <a:solidFill>
                  <a:schemeClr val="hlink"/>
                </a:solidFill>
                <a:hlinkClick r:id="rId2"/>
              </a:rPr>
              <a:t>www.eetti.fi/oppimateriaalit/vaatteet</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Suomalaiset ostivat vuonna 2016 noin 17 miljoonaa paria kenkiä. Suurin osa näistä kenkäpareista on valmistettu jossain muualla kuin Suomessa, pääosin Aasiassa. Vaatteita tuotiin Suomeen eniten Kiinasta ja toiseksi eniten Bangladeshista.</a:t>
            </a:r>
            <a:endParaRPr>
              <a:solidFill>
                <a:schemeClr val="dk1"/>
              </a:solidFill>
            </a:endParaRPr>
          </a:p>
          <a:p>
            <a:pPr indent="0" lvl="0" marL="0" rtl="0" algn="l">
              <a:spcBef>
                <a:spcPts val="360"/>
              </a:spcBef>
              <a:spcAft>
                <a:spcPts val="0"/>
              </a:spcAft>
              <a:buClr>
                <a:schemeClr val="dk1"/>
              </a:buClr>
              <a:buSzPts val="1400"/>
              <a:buFont typeface="Arial"/>
              <a:buNone/>
            </a:pPr>
            <a:r>
              <a:t/>
            </a:r>
            <a:endParaRPr>
              <a:solidFill>
                <a:schemeClr val="dk1"/>
              </a:solidFill>
            </a:endParaRPr>
          </a:p>
          <a:p>
            <a:pPr indent="0" lvl="0" marL="0" rtl="0" algn="l">
              <a:spcBef>
                <a:spcPts val="360"/>
              </a:spcBef>
              <a:spcAft>
                <a:spcPts val="0"/>
              </a:spcAft>
              <a:buClr>
                <a:schemeClr val="dk1"/>
              </a:buClr>
              <a:buSzPts val="1400"/>
              <a:buFont typeface="Arial"/>
              <a:buNone/>
            </a:pPr>
            <a:r>
              <a:rPr lang="en">
                <a:solidFill>
                  <a:schemeClr val="dk1"/>
                </a:solidFill>
              </a:rPr>
              <a:t>Lähes 90 prosenttia kaikista maailman kengistä tehdään Aasiassa, jossa suurin tuottajamaa on Kiina; se tuottaa lähes kaksi kolmasosaa kaikista maailmassa myydyistä kengistä. Seuraavaksi eniten kenkiä tuotetaan Intiassa, Vietnamissa ja Indonesiassa.</a:t>
            </a:r>
            <a:endParaRPr>
              <a:solidFill>
                <a:schemeClr val="dk1"/>
              </a:solidFill>
            </a:endParaRPr>
          </a:p>
          <a:p>
            <a:pPr indent="0" lvl="0" marL="0" rtl="0" algn="l">
              <a:spcBef>
                <a:spcPts val="360"/>
              </a:spcBef>
              <a:spcAft>
                <a:spcPts val="0"/>
              </a:spcAft>
              <a:buClr>
                <a:schemeClr val="dk1"/>
              </a:buClr>
              <a:buSzPts val="1200"/>
              <a:buFont typeface="Calibri"/>
              <a:buNone/>
            </a:pPr>
            <a:r>
              <a:t/>
            </a:r>
            <a:endParaRPr>
              <a:solidFill>
                <a:schemeClr val="dk1"/>
              </a:solidFill>
            </a:endParaRPr>
          </a:p>
          <a:p>
            <a:pPr indent="0" lvl="0" marL="0" rtl="0" algn="l">
              <a:spcBef>
                <a:spcPts val="360"/>
              </a:spcBef>
              <a:spcAft>
                <a:spcPts val="0"/>
              </a:spcAft>
              <a:buClr>
                <a:schemeClr val="dk1"/>
              </a:buClr>
              <a:buSzPts val="1200"/>
              <a:buFont typeface="Calibri"/>
              <a:buNone/>
            </a:pPr>
            <a:r>
              <a:rPr lang="en">
                <a:solidFill>
                  <a:schemeClr val="dk1"/>
                </a:solidFill>
              </a:rPr>
              <a:t>Laskelmien mukaan työntekijät saavat Indonesiassa tuotetusta 120 euron hintaisesta kengästä noin 2,5 euroa eli vähän yli 2 prosenttia kokonaishinnasta. Suurin osa kengän tuotosta menee brändiyritykselle ja jälleenmyyjälle.</a:t>
            </a:r>
            <a:endParaRPr>
              <a:solidFill>
                <a:schemeClr val="dk1"/>
              </a:solidFill>
            </a:endParaRPr>
          </a:p>
          <a:p>
            <a:pPr indent="0" lvl="0" marL="0" rtl="0" algn="l">
              <a:spcBef>
                <a:spcPts val="360"/>
              </a:spcBef>
              <a:spcAft>
                <a:spcPts val="0"/>
              </a:spcAft>
              <a:buClr>
                <a:schemeClr val="dk1"/>
              </a:buClr>
              <a:buSzPts val="1200"/>
              <a:buFont typeface="Calibri"/>
              <a:buNone/>
            </a:pPr>
            <a:r>
              <a:t/>
            </a:r>
            <a:endParaRPr>
              <a:solidFill>
                <a:schemeClr val="dk1"/>
              </a:solidFill>
            </a:endParaRPr>
          </a:p>
          <a:p>
            <a:pPr indent="0" lvl="0" marL="0" rtl="0" algn="l">
              <a:spcBef>
                <a:spcPts val="360"/>
              </a:spcBef>
              <a:spcAft>
                <a:spcPts val="0"/>
              </a:spcAft>
              <a:buClr>
                <a:schemeClr val="dk1"/>
              </a:buClr>
              <a:buSzPts val="1200"/>
              <a:buFont typeface="Calibri"/>
              <a:buNone/>
            </a:pPr>
            <a:r>
              <a:rPr lang="en">
                <a:solidFill>
                  <a:schemeClr val="dk1"/>
                </a:solidFill>
              </a:rPr>
              <a:t>Lisätietoa ja lukuja: </a:t>
            </a:r>
            <a:r>
              <a:rPr lang="en" u="sng">
                <a:solidFill>
                  <a:schemeClr val="hlink"/>
                </a:solidFill>
                <a:hlinkClick r:id="rId3"/>
              </a:rPr>
              <a:t>https://eetti.fi/toiminta/teemat/vaatteet-ja-kengat/</a:t>
            </a:r>
            <a:r>
              <a:rPr lang="en">
                <a:solidFill>
                  <a:schemeClr val="dk1"/>
                </a:solidFill>
              </a:rPr>
              <a:t> </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3ae509faa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g23ae509faaa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000"/>
              <a:buFont typeface="Arial"/>
              <a:buNone/>
            </a:pPr>
            <a:r>
              <a:rPr lang="en">
                <a:solidFill>
                  <a:schemeClr val="dk1"/>
                </a:solidFill>
              </a:rPr>
              <a:t>Arvojanalla osallistuja voi ilmaista mielipiteensä  väitteisiin  asettumalla  kuvitellulle  janalle  luokan  poikki  (toinen  pää  kyllä,  toinen  ei)  tai  nostamalla  kädet ylös (kyllä) tai laskemalla ne alas lattiaan (ei). Valinnan jälkeen voit haastatella  lyhyesti  esimerkiksi  ääripään  valinneita  osallistujia.</a:t>
            </a:r>
            <a:endParaRPr>
              <a:solidFill>
                <a:schemeClr val="dk1"/>
              </a:solidFill>
            </a:endParaRPr>
          </a:p>
          <a:p>
            <a:pPr indent="0" lvl="0" marL="0" rtl="0" algn="l">
              <a:spcBef>
                <a:spcPts val="0"/>
              </a:spcBef>
              <a:spcAft>
                <a:spcPts val="0"/>
              </a:spcAft>
              <a:buClr>
                <a:schemeClr val="dk1"/>
              </a:buClr>
              <a:buSzPts val="20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Vinkki: Voit pyytää osallistujia arvaamaan, missä puhelimia valmistetaan tai katsomaan kännykän asetuksista ja internetistä, löytyykö valmistustietoja, joiden perusteella kännykän koontimaan voisi jäljittää. Eri maita voi vapaasti huudella luokasta tai kerätä taululle tai merkitä kartalle.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Hyvä kysymys alkuun: Miksi kauppa on globaalia? Syinä mm. luonnonvarojen jakaantuminen ja postkoloniaalinen valtarakenne maailmankaupassa, globalisaatio ja globaali työnjako (sis. alueiden erikoistuminen, massatuotanto, halpatyövoiman hyväksikäyttö), kuljetuksen hinnan lasku ja helpottuminen (standardoitut kontit), elektroninen raha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2000"/>
              <a:buFont typeface="Arial"/>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3ae509faaa_0_10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g23ae509faaa_0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Lisää kysymyksiä ja vinkkejä mainosten analyysiin löytyy Medialukutaitoa mainoksista -oppaasta.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Koosta, rahasta ja etiikasta riippumatta kaikki yrittävät vaikuttaa, joten meidän täytyy suhtautua mainosten lupauksiin tuotteen ominaisuuksista ja yrityksen vastuullisuudesta kriittisesti.</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3ae509faaa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g23ae509faaa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Kuva: Kuvakaappaus Applen mainoksesta Apple's big news in 108 seconds https://www.facebook.com/apple/videos/1714027778708271/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Huomioi mm. värit, kiilto- ja valoefektit, liike, eri ihmiset/roolit, tutkimukseen, tarkuuteen, kestävyyteen ja nopeuteen liittyvät viittaukset, nopeuden ja modernin tuntu, vahvat ja ytimekkäät tekstit.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330bc00d96_0_40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g2330bc00d96_0_4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Kartta: Fairphone (2017) Smartphone Material Profiles - Opportunities for improvement in ten supply chains. https://www.fairphone.com/wp-content/uploads/2017/05/SmartphoneMaterialProfiles_May2017.pdf</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330bc00d96_0_39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g2330bc00d96_0_3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Kartta: GTK. </a:t>
            </a:r>
            <a:endParaRPr/>
          </a:p>
          <a:p>
            <a:pPr indent="0" lvl="0" marL="0" rtl="0" algn="l">
              <a:lnSpc>
                <a:spcPct val="100000"/>
              </a:lnSpc>
              <a:spcBef>
                <a:spcPts val="0"/>
              </a:spcBef>
              <a:spcAft>
                <a:spcPts val="0"/>
              </a:spcAft>
              <a:buClr>
                <a:schemeClr val="dk1"/>
              </a:buClr>
              <a:buSzPts val="1100"/>
              <a:buFont typeface="Arial"/>
              <a:buNone/>
            </a:pPr>
            <a:r>
              <a:rPr lang="en"/>
              <a:t>Suomen kaivoslaki: https://www.finlex.fi/fi/laki/alkup/2011/20110621</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7.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490250" y="526350"/>
            <a:ext cx="62271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11" name="Google Shape;11;p18"/>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12" name="Google Shape;12;p18"/>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27"/>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53" name="Google Shape;53;p27"/>
          <p:cNvPicPr preferRelativeResize="0"/>
          <p:nvPr/>
        </p:nvPicPr>
        <p:blipFill rotWithShape="1">
          <a:blip r:embed="rId3">
            <a:alphaModFix/>
          </a:blip>
          <a:srcRect b="0" l="0" r="0" t="0"/>
          <a:stretch/>
        </p:blipFill>
        <p:spPr>
          <a:xfrm>
            <a:off x="7730599" y="4311225"/>
            <a:ext cx="1167925" cy="657525"/>
          </a:xfrm>
          <a:prstGeom prst="rect">
            <a:avLst/>
          </a:prstGeom>
          <a:noFill/>
          <a:ln>
            <a:noFill/>
          </a:ln>
        </p:spPr>
      </p:pic>
      <p:sp>
        <p:nvSpPr>
          <p:cNvPr id="54" name="Google Shape;54;p27"/>
          <p:cNvSpPr txBox="1"/>
          <p:nvPr>
            <p:ph type="title"/>
          </p:nvPr>
        </p:nvSpPr>
        <p:spPr>
          <a:xfrm>
            <a:off x="2271300" y="2141250"/>
            <a:ext cx="4601400" cy="861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28"/>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57" name="Google Shape;57;p28"/>
          <p:cNvPicPr preferRelativeResize="0"/>
          <p:nvPr/>
        </p:nvPicPr>
        <p:blipFill rotWithShape="1">
          <a:blip r:embed="rId3">
            <a:alphaModFix/>
          </a:blip>
          <a:srcRect b="0" l="0" r="0" t="0"/>
          <a:stretch/>
        </p:blipFill>
        <p:spPr>
          <a:xfrm>
            <a:off x="7730599" y="4311225"/>
            <a:ext cx="1167925" cy="657525"/>
          </a:xfrm>
          <a:prstGeom prst="rect">
            <a:avLst/>
          </a:prstGeom>
          <a:noFill/>
          <a:ln>
            <a:noFill/>
          </a:ln>
        </p:spPr>
      </p:pic>
      <p:sp>
        <p:nvSpPr>
          <p:cNvPr id="58" name="Google Shape;58;p28"/>
          <p:cNvSpPr txBox="1"/>
          <p:nvPr>
            <p:ph type="title"/>
          </p:nvPr>
        </p:nvSpPr>
        <p:spPr>
          <a:xfrm>
            <a:off x="2271300" y="2141250"/>
            <a:ext cx="4601400" cy="861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9" name="Shape 59"/>
        <p:cNvGrpSpPr/>
        <p:nvPr/>
      </p:nvGrpSpPr>
      <p:grpSpPr>
        <a:xfrm>
          <a:off x="0" y="0"/>
          <a:ext cx="0" cy="0"/>
          <a:chOff x="0" y="0"/>
          <a:chExt cx="0" cy="0"/>
        </a:xfrm>
      </p:grpSpPr>
      <p:sp>
        <p:nvSpPr>
          <p:cNvPr id="60" name="Google Shape;60;p2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1" name="Google Shape;61;p2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2" name="Google Shape;62;p2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63" name="Google Shape;63;p29"/>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4" name="Shape 64"/>
        <p:cNvGrpSpPr/>
        <p:nvPr/>
      </p:nvGrpSpPr>
      <p:grpSpPr>
        <a:xfrm>
          <a:off x="0" y="0"/>
          <a:ext cx="0" cy="0"/>
          <a:chOff x="0" y="0"/>
          <a:chExt cx="0" cy="0"/>
        </a:xfrm>
      </p:grpSpPr>
      <p:sp>
        <p:nvSpPr>
          <p:cNvPr id="65" name="Google Shape;65;p3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66" name="Google Shape;66;p30"/>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67" name="Google Shape;67;p30"/>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8" name="Shape 68"/>
        <p:cNvGrpSpPr/>
        <p:nvPr/>
      </p:nvGrpSpPr>
      <p:grpSpPr>
        <a:xfrm>
          <a:off x="0" y="0"/>
          <a:ext cx="0" cy="0"/>
          <a:chOff x="0" y="0"/>
          <a:chExt cx="0" cy="0"/>
        </a:xfrm>
      </p:grpSpPr>
      <p:sp>
        <p:nvSpPr>
          <p:cNvPr id="69" name="Google Shape;69;p31"/>
          <p:cNvSpPr txBox="1"/>
          <p:nvPr>
            <p:ph hasCustomPrompt="1" type="title"/>
          </p:nvPr>
        </p:nvSpPr>
        <p:spPr>
          <a:xfrm>
            <a:off x="311700" y="1255275"/>
            <a:ext cx="8520600" cy="1890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0" name="Google Shape;70;p31"/>
          <p:cNvSpPr txBox="1"/>
          <p:nvPr>
            <p:ph idx="1" type="body"/>
          </p:nvPr>
        </p:nvSpPr>
        <p:spPr>
          <a:xfrm>
            <a:off x="311700" y="32284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71" name="Google Shape;71;p3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72" name="Google Shape;72;p31"/>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blipFill>
          <a:blip r:embed="rId2">
            <a:alphaModFix/>
          </a:blip>
          <a:stretch>
            <a:fillRect/>
          </a:stretch>
        </a:blipFill>
      </p:bgPr>
    </p:bg>
    <p:spTree>
      <p:nvGrpSpPr>
        <p:cNvPr id="73" name="Shape 73"/>
        <p:cNvGrpSpPr/>
        <p:nvPr/>
      </p:nvGrpSpPr>
      <p:grpSpPr>
        <a:xfrm>
          <a:off x="0" y="0"/>
          <a:ext cx="0" cy="0"/>
          <a:chOff x="0" y="0"/>
          <a:chExt cx="0" cy="0"/>
        </a:xfrm>
      </p:grpSpPr>
      <p:sp>
        <p:nvSpPr>
          <p:cNvPr id="74" name="Google Shape;74;p32"/>
          <p:cNvSpPr txBox="1"/>
          <p:nvPr>
            <p:ph type="title"/>
          </p:nvPr>
        </p:nvSpPr>
        <p:spPr>
          <a:xfrm>
            <a:off x="311700" y="445025"/>
            <a:ext cx="4259100" cy="1170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3000"/>
              <a:buNone/>
              <a:defRPr>
                <a:solidFill>
                  <a:srgbClr val="000000"/>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75" name="Google Shape;75;p32"/>
          <p:cNvSpPr txBox="1"/>
          <p:nvPr>
            <p:ph idx="1" type="subTitle"/>
          </p:nvPr>
        </p:nvSpPr>
        <p:spPr>
          <a:xfrm>
            <a:off x="5878675" y="3177375"/>
            <a:ext cx="29535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2100"/>
              <a:buNone/>
              <a:defRPr sz="2100">
                <a:solidFill>
                  <a:srgbClr val="FFFFFF"/>
                </a:solidFill>
              </a:defRPr>
            </a:lvl1pPr>
            <a:lvl2pPr lvl="1" algn="ctr">
              <a:lnSpc>
                <a:spcPct val="100000"/>
              </a:lnSpc>
              <a:spcBef>
                <a:spcPts val="0"/>
              </a:spcBef>
              <a:spcAft>
                <a:spcPts val="0"/>
              </a:spcAft>
              <a:buClr>
                <a:srgbClr val="FFFFFF"/>
              </a:buClr>
              <a:buSzPts val="2100"/>
              <a:buNone/>
              <a:defRPr sz="2100">
                <a:solidFill>
                  <a:srgbClr val="FFFFFF"/>
                </a:solidFill>
              </a:defRPr>
            </a:lvl2pPr>
            <a:lvl3pPr lvl="2" algn="ctr">
              <a:lnSpc>
                <a:spcPct val="100000"/>
              </a:lnSpc>
              <a:spcBef>
                <a:spcPts val="0"/>
              </a:spcBef>
              <a:spcAft>
                <a:spcPts val="0"/>
              </a:spcAft>
              <a:buClr>
                <a:srgbClr val="FFFFFF"/>
              </a:buClr>
              <a:buSzPts val="2100"/>
              <a:buNone/>
              <a:defRPr sz="2100">
                <a:solidFill>
                  <a:srgbClr val="FFFFFF"/>
                </a:solidFill>
              </a:defRPr>
            </a:lvl3pPr>
            <a:lvl4pPr lvl="3" algn="ctr">
              <a:lnSpc>
                <a:spcPct val="100000"/>
              </a:lnSpc>
              <a:spcBef>
                <a:spcPts val="0"/>
              </a:spcBef>
              <a:spcAft>
                <a:spcPts val="0"/>
              </a:spcAft>
              <a:buClr>
                <a:srgbClr val="FFFFFF"/>
              </a:buClr>
              <a:buSzPts val="2100"/>
              <a:buNone/>
              <a:defRPr sz="2100">
                <a:solidFill>
                  <a:srgbClr val="FFFFFF"/>
                </a:solidFill>
              </a:defRPr>
            </a:lvl4pPr>
            <a:lvl5pPr lvl="4" algn="ctr">
              <a:lnSpc>
                <a:spcPct val="100000"/>
              </a:lnSpc>
              <a:spcBef>
                <a:spcPts val="0"/>
              </a:spcBef>
              <a:spcAft>
                <a:spcPts val="0"/>
              </a:spcAft>
              <a:buClr>
                <a:srgbClr val="FFFFFF"/>
              </a:buClr>
              <a:buSzPts val="2100"/>
              <a:buNone/>
              <a:defRPr sz="2100">
                <a:solidFill>
                  <a:srgbClr val="FFFFFF"/>
                </a:solidFill>
              </a:defRPr>
            </a:lvl5pPr>
            <a:lvl6pPr lvl="5" algn="ctr">
              <a:lnSpc>
                <a:spcPct val="100000"/>
              </a:lnSpc>
              <a:spcBef>
                <a:spcPts val="0"/>
              </a:spcBef>
              <a:spcAft>
                <a:spcPts val="0"/>
              </a:spcAft>
              <a:buClr>
                <a:srgbClr val="FFFFFF"/>
              </a:buClr>
              <a:buSzPts val="2100"/>
              <a:buNone/>
              <a:defRPr sz="2100">
                <a:solidFill>
                  <a:srgbClr val="FFFFFF"/>
                </a:solidFill>
              </a:defRPr>
            </a:lvl6pPr>
            <a:lvl7pPr lvl="6" algn="ctr">
              <a:lnSpc>
                <a:spcPct val="100000"/>
              </a:lnSpc>
              <a:spcBef>
                <a:spcPts val="0"/>
              </a:spcBef>
              <a:spcAft>
                <a:spcPts val="0"/>
              </a:spcAft>
              <a:buClr>
                <a:srgbClr val="FFFFFF"/>
              </a:buClr>
              <a:buSzPts val="2100"/>
              <a:buNone/>
              <a:defRPr sz="2100">
                <a:solidFill>
                  <a:srgbClr val="FFFFFF"/>
                </a:solidFill>
              </a:defRPr>
            </a:lvl7pPr>
            <a:lvl8pPr lvl="7" algn="ctr">
              <a:lnSpc>
                <a:spcPct val="100000"/>
              </a:lnSpc>
              <a:spcBef>
                <a:spcPts val="0"/>
              </a:spcBef>
              <a:spcAft>
                <a:spcPts val="0"/>
              </a:spcAft>
              <a:buClr>
                <a:srgbClr val="FFFFFF"/>
              </a:buClr>
              <a:buSzPts val="2100"/>
              <a:buNone/>
              <a:defRPr sz="2100">
                <a:solidFill>
                  <a:srgbClr val="FFFFFF"/>
                </a:solidFill>
              </a:defRPr>
            </a:lvl8pPr>
            <a:lvl9pPr lvl="8" algn="ctr">
              <a:lnSpc>
                <a:spcPct val="100000"/>
              </a:lnSpc>
              <a:spcBef>
                <a:spcPts val="0"/>
              </a:spcBef>
              <a:spcAft>
                <a:spcPts val="0"/>
              </a:spcAft>
              <a:buClr>
                <a:srgbClr val="FFFFFF"/>
              </a:buClr>
              <a:buSzPts val="2100"/>
              <a:buNone/>
              <a:defRPr sz="2100">
                <a:solidFill>
                  <a:srgbClr val="FFFFFF"/>
                </a:solidFill>
              </a:defRPr>
            </a:lvl9pPr>
          </a:lstStyle>
          <a:p/>
        </p:txBody>
      </p:sp>
      <p:pic>
        <p:nvPicPr>
          <p:cNvPr id="76" name="Google Shape;76;p32"/>
          <p:cNvPicPr preferRelativeResize="0"/>
          <p:nvPr/>
        </p:nvPicPr>
        <p:blipFill rotWithShape="1">
          <a:blip r:embed="rId3">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bg>
      <p:bgPr>
        <a:blipFill>
          <a:blip r:embed="rId2">
            <a:alphaModFix/>
          </a:blip>
          <a:stretch>
            <a:fillRect/>
          </a:stretch>
        </a:blipFill>
      </p:bgPr>
    </p:bg>
    <p:spTree>
      <p:nvGrpSpPr>
        <p:cNvPr id="77" name="Shape 77"/>
        <p:cNvGrpSpPr/>
        <p:nvPr/>
      </p:nvGrpSpPr>
      <p:grpSpPr>
        <a:xfrm>
          <a:off x="0" y="0"/>
          <a:ext cx="0" cy="0"/>
          <a:chOff x="0" y="0"/>
          <a:chExt cx="0" cy="0"/>
        </a:xfrm>
      </p:grpSpPr>
      <p:pic>
        <p:nvPicPr>
          <p:cNvPr id="78" name="Google Shape;78;p33"/>
          <p:cNvPicPr preferRelativeResize="0"/>
          <p:nvPr/>
        </p:nvPicPr>
        <p:blipFill rotWithShape="1">
          <a:blip r:embed="rId3">
            <a:alphaModFix/>
          </a:blip>
          <a:srcRect b="0" l="0" r="0" t="0"/>
          <a:stretch/>
        </p:blipFill>
        <p:spPr>
          <a:xfrm>
            <a:off x="6570151" y="1355225"/>
            <a:ext cx="2483324" cy="3788273"/>
          </a:xfrm>
          <a:prstGeom prst="rect">
            <a:avLst/>
          </a:prstGeom>
          <a:noFill/>
          <a:ln>
            <a:noFill/>
          </a:ln>
        </p:spPr>
      </p:pic>
      <p:pic>
        <p:nvPicPr>
          <p:cNvPr id="79" name="Google Shape;79;p33"/>
          <p:cNvPicPr preferRelativeResize="0"/>
          <p:nvPr/>
        </p:nvPicPr>
        <p:blipFill rotWithShape="1">
          <a:blip r:embed="rId4">
            <a:alphaModFix/>
          </a:blip>
          <a:srcRect b="0" l="0" r="0" t="0"/>
          <a:stretch/>
        </p:blipFill>
        <p:spPr>
          <a:xfrm>
            <a:off x="7730599" y="4311225"/>
            <a:ext cx="1167925" cy="657525"/>
          </a:xfrm>
          <a:prstGeom prst="rect">
            <a:avLst/>
          </a:prstGeom>
          <a:noFill/>
          <a:ln>
            <a:noFill/>
          </a:ln>
        </p:spPr>
      </p:pic>
      <p:sp>
        <p:nvSpPr>
          <p:cNvPr id="80" name="Google Shape;80;p33"/>
          <p:cNvSpPr txBox="1"/>
          <p:nvPr>
            <p:ph type="title"/>
          </p:nvPr>
        </p:nvSpPr>
        <p:spPr>
          <a:xfrm>
            <a:off x="1995650" y="3867175"/>
            <a:ext cx="4259100" cy="1170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3000"/>
              <a:buNone/>
              <a:defRPr>
                <a:solidFill>
                  <a:srgbClr val="000000"/>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3000"/>
              <a:buNone/>
              <a:defRPr>
                <a:solidFill>
                  <a:srgbClr val="000000"/>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5" name="Google Shape;15;p19"/>
          <p:cNvSpPr txBox="1"/>
          <p:nvPr>
            <p:ph idx="1" type="body"/>
          </p:nvPr>
        </p:nvSpPr>
        <p:spPr>
          <a:xfrm>
            <a:off x="311700" y="1052875"/>
            <a:ext cx="8701200" cy="3019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000000"/>
              </a:buClr>
              <a:buSzPts val="1800"/>
              <a:buChar char="●"/>
              <a:defRPr>
                <a:solidFill>
                  <a:srgbClr val="000000"/>
                </a:solidFill>
              </a:defRPr>
            </a:lvl1pPr>
            <a:lvl2pPr indent="-317500" lvl="1" marL="914400" algn="l">
              <a:lnSpc>
                <a:spcPct val="115000"/>
              </a:lnSpc>
              <a:spcBef>
                <a:spcPts val="1600"/>
              </a:spcBef>
              <a:spcAft>
                <a:spcPts val="0"/>
              </a:spcAft>
              <a:buClr>
                <a:srgbClr val="000000"/>
              </a:buClr>
              <a:buSzPts val="1400"/>
              <a:buChar char="○"/>
              <a:defRPr>
                <a:solidFill>
                  <a:srgbClr val="000000"/>
                </a:solidFill>
              </a:defRPr>
            </a:lvl2pPr>
            <a:lvl3pPr indent="-317500" lvl="2" marL="1371600" algn="l">
              <a:lnSpc>
                <a:spcPct val="115000"/>
              </a:lnSpc>
              <a:spcBef>
                <a:spcPts val="1600"/>
              </a:spcBef>
              <a:spcAft>
                <a:spcPts val="0"/>
              </a:spcAft>
              <a:buClr>
                <a:srgbClr val="000000"/>
              </a:buClr>
              <a:buSzPts val="1400"/>
              <a:buChar char="■"/>
              <a:defRPr>
                <a:solidFill>
                  <a:srgbClr val="000000"/>
                </a:solidFill>
              </a:defRPr>
            </a:lvl3pPr>
            <a:lvl4pPr indent="-298450" lvl="3" marL="1828800" algn="l">
              <a:lnSpc>
                <a:spcPct val="115000"/>
              </a:lnSpc>
              <a:spcBef>
                <a:spcPts val="1600"/>
              </a:spcBef>
              <a:spcAft>
                <a:spcPts val="0"/>
              </a:spcAft>
              <a:buClr>
                <a:srgbClr val="000000"/>
              </a:buClr>
              <a:buSzPts val="1100"/>
              <a:buChar char="●"/>
              <a:defRPr sz="1100">
                <a:solidFill>
                  <a:srgbClr val="000000"/>
                </a:solidFill>
              </a:defRPr>
            </a:lvl4pPr>
            <a:lvl5pPr indent="-298450" lvl="4" marL="2286000" algn="l">
              <a:lnSpc>
                <a:spcPct val="115000"/>
              </a:lnSpc>
              <a:spcBef>
                <a:spcPts val="1600"/>
              </a:spcBef>
              <a:spcAft>
                <a:spcPts val="0"/>
              </a:spcAft>
              <a:buClr>
                <a:srgbClr val="000000"/>
              </a:buClr>
              <a:buSzPts val="1100"/>
              <a:buChar char="○"/>
              <a:defRPr sz="1100">
                <a:solidFill>
                  <a:srgbClr val="000000"/>
                </a:solidFill>
              </a:defRPr>
            </a:lvl5pPr>
            <a:lvl6pPr indent="-292100" lvl="5" marL="2743200" algn="l">
              <a:lnSpc>
                <a:spcPct val="115000"/>
              </a:lnSpc>
              <a:spcBef>
                <a:spcPts val="1600"/>
              </a:spcBef>
              <a:spcAft>
                <a:spcPts val="0"/>
              </a:spcAft>
              <a:buClr>
                <a:srgbClr val="000000"/>
              </a:buClr>
              <a:buSzPts val="1000"/>
              <a:buChar char="■"/>
              <a:defRPr sz="1000">
                <a:solidFill>
                  <a:srgbClr val="000000"/>
                </a:solidFill>
              </a:defRPr>
            </a:lvl6pPr>
            <a:lvl7pPr indent="-285750" lvl="6" marL="3200400" algn="l">
              <a:lnSpc>
                <a:spcPct val="115000"/>
              </a:lnSpc>
              <a:spcBef>
                <a:spcPts val="1600"/>
              </a:spcBef>
              <a:spcAft>
                <a:spcPts val="0"/>
              </a:spcAft>
              <a:buClr>
                <a:srgbClr val="000000"/>
              </a:buClr>
              <a:buSzPts val="900"/>
              <a:buChar char="●"/>
              <a:defRPr sz="900">
                <a:solidFill>
                  <a:srgbClr val="000000"/>
                </a:solidFill>
              </a:defRPr>
            </a:lvl7pPr>
            <a:lvl8pPr indent="-279400" lvl="7" marL="3657600" algn="l">
              <a:lnSpc>
                <a:spcPct val="115000"/>
              </a:lnSpc>
              <a:spcBef>
                <a:spcPts val="1600"/>
              </a:spcBef>
              <a:spcAft>
                <a:spcPts val="0"/>
              </a:spcAft>
              <a:buClr>
                <a:srgbClr val="000000"/>
              </a:buClr>
              <a:buSzPts val="800"/>
              <a:buChar char="○"/>
              <a:defRPr sz="800">
                <a:solidFill>
                  <a:srgbClr val="000000"/>
                </a:solidFill>
              </a:defRPr>
            </a:lvl8pPr>
            <a:lvl9pPr indent="-279400" lvl="8" marL="4114800" algn="l">
              <a:lnSpc>
                <a:spcPct val="115000"/>
              </a:lnSpc>
              <a:spcBef>
                <a:spcPts val="1600"/>
              </a:spcBef>
              <a:spcAft>
                <a:spcPts val="1600"/>
              </a:spcAft>
              <a:buClr>
                <a:srgbClr val="000000"/>
              </a:buClr>
              <a:buSzPts val="800"/>
              <a:buChar char="■"/>
              <a:defRPr sz="800">
                <a:solidFill>
                  <a:srgbClr val="000000"/>
                </a:solidFill>
              </a:defRPr>
            </a:lvl9pPr>
          </a:lstStyle>
          <a:p/>
        </p:txBody>
      </p:sp>
      <p:sp>
        <p:nvSpPr>
          <p:cNvPr id="16" name="Google Shape;16;p1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17" name="Google Shape;17;p19"/>
          <p:cNvPicPr preferRelativeResize="0"/>
          <p:nvPr/>
        </p:nvPicPr>
        <p:blipFill rotWithShape="1">
          <a:blip r:embed="rId3">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1_1">
    <p:bg>
      <p:bgPr>
        <a:blipFill>
          <a:blip r:embed="rId2">
            <a:alphaModFix/>
          </a:blip>
          <a:stretch>
            <a:fillRect/>
          </a:stretch>
        </a:blipFill>
      </p:bgPr>
    </p:bg>
    <p:spTree>
      <p:nvGrpSpPr>
        <p:cNvPr id="18" name="Shape 18"/>
        <p:cNvGrpSpPr/>
        <p:nvPr/>
      </p:nvGrpSpPr>
      <p:grpSpPr>
        <a:xfrm>
          <a:off x="0" y="0"/>
          <a:ext cx="0" cy="0"/>
          <a:chOff x="0" y="0"/>
          <a:chExt cx="0" cy="0"/>
        </a:xfrm>
      </p:grpSpPr>
      <p:pic>
        <p:nvPicPr>
          <p:cNvPr id="19" name="Google Shape;19;p20"/>
          <p:cNvPicPr preferRelativeResize="0"/>
          <p:nvPr/>
        </p:nvPicPr>
        <p:blipFill rotWithShape="1">
          <a:blip r:embed="rId3">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 name="Shape 20"/>
        <p:cNvGrpSpPr/>
        <p:nvPr/>
      </p:nvGrpSpPr>
      <p:grpSpPr>
        <a:xfrm>
          <a:off x="0" y="0"/>
          <a:ext cx="0" cy="0"/>
          <a:chOff x="0" y="0"/>
          <a:chExt cx="0" cy="0"/>
        </a:xfrm>
      </p:grpSpPr>
      <p:sp>
        <p:nvSpPr>
          <p:cNvPr id="21" name="Google Shape;21;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2" name="Google Shape;22;p2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23" name="Google Shape;23;p21"/>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22"/>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22"/>
          <p:cNvPicPr preferRelativeResize="0"/>
          <p:nvPr/>
        </p:nvPicPr>
        <p:blipFill rotWithShape="1">
          <a:blip r:embed="rId3">
            <a:alphaModFix/>
          </a:blip>
          <a:srcRect b="0" l="0" r="0" t="0"/>
          <a:stretch/>
        </p:blipFill>
        <p:spPr>
          <a:xfrm>
            <a:off x="7730599" y="4311225"/>
            <a:ext cx="1167925" cy="657525"/>
          </a:xfrm>
          <a:prstGeom prst="rect">
            <a:avLst/>
          </a:prstGeom>
          <a:noFill/>
          <a:ln>
            <a:noFill/>
          </a:ln>
        </p:spPr>
      </p:pic>
      <p:sp>
        <p:nvSpPr>
          <p:cNvPr id="27" name="Google Shape;27;p22"/>
          <p:cNvSpPr txBox="1"/>
          <p:nvPr>
            <p:ph type="title"/>
          </p:nvPr>
        </p:nvSpPr>
        <p:spPr>
          <a:xfrm>
            <a:off x="2271300" y="2141250"/>
            <a:ext cx="4601400" cy="861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8" name="Shape 28"/>
        <p:cNvGrpSpPr/>
        <p:nvPr/>
      </p:nvGrpSpPr>
      <p:grpSpPr>
        <a:xfrm>
          <a:off x="0" y="0"/>
          <a:ext cx="0" cy="0"/>
          <a:chOff x="0" y="0"/>
          <a:chExt cx="0" cy="0"/>
        </a:xfrm>
      </p:grpSpPr>
      <p:sp>
        <p:nvSpPr>
          <p:cNvPr id="29" name="Google Shape;29;p23"/>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0" name="Google Shape;30;p23"/>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1" name="Google Shape;31;p23"/>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2" name="Google Shape;32;p23"/>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33" name="Google Shape;33;p23"/>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34" name="Google Shape;34;p2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35" name="Google Shape;35;p23"/>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 name="Shape 36"/>
        <p:cNvGrpSpPr/>
        <p:nvPr/>
      </p:nvGrpSpPr>
      <p:grpSpPr>
        <a:xfrm>
          <a:off x="0" y="0"/>
          <a:ext cx="0" cy="0"/>
          <a:chOff x="0" y="0"/>
          <a:chExt cx="0" cy="0"/>
        </a:xfrm>
      </p:grpSpPr>
      <p:sp>
        <p:nvSpPr>
          <p:cNvPr id="37" name="Google Shape;37;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8" name="Google Shape;38;p2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9" name="Google Shape;39;p2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0" name="Google Shape;40;p24"/>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41" name="Google Shape;41;p24"/>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 name="Shape 42"/>
        <p:cNvGrpSpPr/>
        <p:nvPr/>
      </p:nvGrpSpPr>
      <p:grpSpPr>
        <a:xfrm>
          <a:off x="0" y="0"/>
          <a:ext cx="0" cy="0"/>
          <a:chOff x="0" y="0"/>
          <a:chExt cx="0" cy="0"/>
        </a:xfrm>
      </p:grpSpPr>
      <p:sp>
        <p:nvSpPr>
          <p:cNvPr id="43" name="Google Shape;43;p2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44" name="Google Shape;44;p25"/>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
        <p:nvSpPr>
          <p:cNvPr id="45" name="Google Shape;45;p25"/>
          <p:cNvSpPr txBox="1"/>
          <p:nvPr>
            <p:ph type="title"/>
          </p:nvPr>
        </p:nvSpPr>
        <p:spPr>
          <a:xfrm>
            <a:off x="1961275" y="1986600"/>
            <a:ext cx="4259100" cy="1170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3000"/>
              <a:buNone/>
              <a:defRPr>
                <a:solidFill>
                  <a:srgbClr val="FFFFFF"/>
                </a:solidFill>
              </a:defRPr>
            </a:lvl1pPr>
            <a:lvl2pPr lvl="1" algn="l">
              <a:lnSpc>
                <a:spcPct val="100000"/>
              </a:lnSpc>
              <a:spcBef>
                <a:spcPts val="0"/>
              </a:spcBef>
              <a:spcAft>
                <a:spcPts val="0"/>
              </a:spcAft>
              <a:buClr>
                <a:srgbClr val="FFFFFF"/>
              </a:buClr>
              <a:buSzPts val="3000"/>
              <a:buNone/>
              <a:defRPr>
                <a:solidFill>
                  <a:srgbClr val="FFFFFF"/>
                </a:solidFill>
              </a:defRPr>
            </a:lvl2pPr>
            <a:lvl3pPr lvl="2" algn="l">
              <a:lnSpc>
                <a:spcPct val="100000"/>
              </a:lnSpc>
              <a:spcBef>
                <a:spcPts val="0"/>
              </a:spcBef>
              <a:spcAft>
                <a:spcPts val="0"/>
              </a:spcAft>
              <a:buClr>
                <a:srgbClr val="FFFFFF"/>
              </a:buClr>
              <a:buSzPts val="3000"/>
              <a:buNone/>
              <a:defRPr>
                <a:solidFill>
                  <a:srgbClr val="FFFFFF"/>
                </a:solidFill>
              </a:defRPr>
            </a:lvl3pPr>
            <a:lvl4pPr lvl="3" algn="l">
              <a:lnSpc>
                <a:spcPct val="100000"/>
              </a:lnSpc>
              <a:spcBef>
                <a:spcPts val="0"/>
              </a:spcBef>
              <a:spcAft>
                <a:spcPts val="0"/>
              </a:spcAft>
              <a:buClr>
                <a:srgbClr val="FFFFFF"/>
              </a:buClr>
              <a:buSzPts val="3000"/>
              <a:buNone/>
              <a:defRPr>
                <a:solidFill>
                  <a:srgbClr val="FFFFFF"/>
                </a:solidFill>
              </a:defRPr>
            </a:lvl4pPr>
            <a:lvl5pPr lvl="4" algn="l">
              <a:lnSpc>
                <a:spcPct val="100000"/>
              </a:lnSpc>
              <a:spcBef>
                <a:spcPts val="0"/>
              </a:spcBef>
              <a:spcAft>
                <a:spcPts val="0"/>
              </a:spcAft>
              <a:buClr>
                <a:srgbClr val="FFFFFF"/>
              </a:buClr>
              <a:buSzPts val="3000"/>
              <a:buNone/>
              <a:defRPr>
                <a:solidFill>
                  <a:srgbClr val="FFFFFF"/>
                </a:solidFill>
              </a:defRPr>
            </a:lvl5pPr>
            <a:lvl6pPr lvl="5" algn="l">
              <a:lnSpc>
                <a:spcPct val="100000"/>
              </a:lnSpc>
              <a:spcBef>
                <a:spcPts val="0"/>
              </a:spcBef>
              <a:spcAft>
                <a:spcPts val="0"/>
              </a:spcAft>
              <a:buClr>
                <a:srgbClr val="FFFFFF"/>
              </a:buClr>
              <a:buSzPts val="3000"/>
              <a:buNone/>
              <a:defRPr>
                <a:solidFill>
                  <a:srgbClr val="FFFFFF"/>
                </a:solidFill>
              </a:defRPr>
            </a:lvl6pPr>
            <a:lvl7pPr lvl="6" algn="l">
              <a:lnSpc>
                <a:spcPct val="100000"/>
              </a:lnSpc>
              <a:spcBef>
                <a:spcPts val="0"/>
              </a:spcBef>
              <a:spcAft>
                <a:spcPts val="0"/>
              </a:spcAft>
              <a:buClr>
                <a:srgbClr val="FFFFFF"/>
              </a:buClr>
              <a:buSzPts val="3000"/>
              <a:buNone/>
              <a:defRPr>
                <a:solidFill>
                  <a:srgbClr val="FFFFFF"/>
                </a:solidFill>
              </a:defRPr>
            </a:lvl7pPr>
            <a:lvl8pPr lvl="7" algn="l">
              <a:lnSpc>
                <a:spcPct val="100000"/>
              </a:lnSpc>
              <a:spcBef>
                <a:spcPts val="0"/>
              </a:spcBef>
              <a:spcAft>
                <a:spcPts val="0"/>
              </a:spcAft>
              <a:buClr>
                <a:srgbClr val="FFFFFF"/>
              </a:buClr>
              <a:buSzPts val="3000"/>
              <a:buNone/>
              <a:defRPr>
                <a:solidFill>
                  <a:srgbClr val="FFFFFF"/>
                </a:solidFill>
              </a:defRPr>
            </a:lvl8pPr>
            <a:lvl9pPr lvl="8" algn="l">
              <a:lnSpc>
                <a:spcPct val="100000"/>
              </a:lnSpc>
              <a:spcBef>
                <a:spcPts val="0"/>
              </a:spcBef>
              <a:spcAft>
                <a:spcPts val="0"/>
              </a:spcAft>
              <a:buClr>
                <a:srgbClr val="FFFFFF"/>
              </a:buClr>
              <a:buSzPts val="3000"/>
              <a:buNone/>
              <a:defRPr>
                <a:solidFill>
                  <a:srgbClr val="FFFFFF"/>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2EB77F"/>
        </a:solidFill>
      </p:bgPr>
    </p:bg>
    <p:spTree>
      <p:nvGrpSpPr>
        <p:cNvPr id="46" name="Shape 46"/>
        <p:cNvGrpSpPr/>
        <p:nvPr/>
      </p:nvGrpSpPr>
      <p:grpSpPr>
        <a:xfrm>
          <a:off x="0" y="0"/>
          <a:ext cx="0" cy="0"/>
          <a:chOff x="0" y="0"/>
          <a:chExt cx="0" cy="0"/>
        </a:xfrm>
      </p:grpSpPr>
      <p:sp>
        <p:nvSpPr>
          <p:cNvPr id="47" name="Google Shape;47;p26"/>
          <p:cNvSpPr txBox="1"/>
          <p:nvPr>
            <p:ph idx="1" type="subTitle"/>
          </p:nvPr>
        </p:nvSpPr>
        <p:spPr>
          <a:xfrm>
            <a:off x="3740350" y="3338725"/>
            <a:ext cx="4314600" cy="792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100"/>
              <a:buNone/>
              <a:defRPr sz="2100">
                <a:solidFill>
                  <a:srgbClr val="FFFFFF"/>
                </a:solidFill>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48" name="Google Shape;48;p26"/>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pic>
        <p:nvPicPr>
          <p:cNvPr id="49" name="Google Shape;49;p26"/>
          <p:cNvPicPr preferRelativeResize="0"/>
          <p:nvPr/>
        </p:nvPicPr>
        <p:blipFill rotWithShape="1">
          <a:blip r:embed="rId2">
            <a:alphaModFix/>
          </a:blip>
          <a:srcRect b="0" l="0" r="0" t="0"/>
          <a:stretch/>
        </p:blipFill>
        <p:spPr>
          <a:xfrm>
            <a:off x="7730599" y="4311225"/>
            <a:ext cx="1167925" cy="657525"/>
          </a:xfrm>
          <a:prstGeom prst="rect">
            <a:avLst/>
          </a:prstGeom>
          <a:noFill/>
          <a:ln>
            <a:noFill/>
          </a:ln>
        </p:spPr>
      </p:pic>
      <p:sp>
        <p:nvSpPr>
          <p:cNvPr id="50" name="Google Shape;50;p26"/>
          <p:cNvSpPr txBox="1"/>
          <p:nvPr>
            <p:ph type="ctrTitle"/>
          </p:nvPr>
        </p:nvSpPr>
        <p:spPr>
          <a:xfrm>
            <a:off x="3740353" y="835125"/>
            <a:ext cx="5211600" cy="1730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rgbClr val="2EB77F"/>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Archivo Black"/>
              <a:buNone/>
              <a:defRPr b="0" i="0" sz="3000" u="none" cap="none" strike="noStrike">
                <a:solidFill>
                  <a:schemeClr val="dk1"/>
                </a:solidFill>
                <a:latin typeface="Archivo Black"/>
                <a:ea typeface="Archivo Black"/>
                <a:cs typeface="Archivo Black"/>
                <a:sym typeface="Archivo Black"/>
              </a:defRPr>
            </a:lvl1pPr>
            <a:lvl2pPr lvl="1"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2pPr>
            <a:lvl3pPr lvl="2"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3pPr>
            <a:lvl4pPr lvl="3"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4pPr>
            <a:lvl5pPr lvl="4"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5pPr>
            <a:lvl6pPr lvl="5"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6pPr>
            <a:lvl7pPr lvl="6"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7pPr>
            <a:lvl8pPr lvl="7"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8pPr>
            <a:lvl9pPr lvl="8"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9pPr>
          </a:lstStyle>
          <a:p/>
        </p:txBody>
      </p:sp>
      <p:sp>
        <p:nvSpPr>
          <p:cNvPr id="7" name="Google Shape;7;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FFFFFF"/>
              </a:buClr>
              <a:buSzPts val="1800"/>
              <a:buFont typeface="Montserrat Medium"/>
              <a:buChar char="●"/>
              <a:defRPr b="0" i="0" sz="1800" u="none" cap="none" strike="noStrike">
                <a:solidFill>
                  <a:srgbClr val="FFFFFF"/>
                </a:solidFill>
                <a:latin typeface="Montserrat Medium"/>
                <a:ea typeface="Montserrat Medium"/>
                <a:cs typeface="Montserrat Medium"/>
                <a:sym typeface="Montserrat Medium"/>
              </a:defRPr>
            </a:lvl1pPr>
            <a:lvl2pPr indent="-317500" lvl="1" marL="914400" marR="0" rtl="0" algn="l">
              <a:lnSpc>
                <a:spcPct val="115000"/>
              </a:lnSpc>
              <a:spcBef>
                <a:spcPts val="1600"/>
              </a:spcBef>
              <a:spcAft>
                <a:spcPts val="0"/>
              </a:spcAft>
              <a:buClr>
                <a:srgbClr val="FFFFFF"/>
              </a:buClr>
              <a:buSzPts val="1400"/>
              <a:buFont typeface="Montserrat"/>
              <a:buChar char="○"/>
              <a:defRPr b="0" i="0" sz="1400" u="none" cap="none" strike="noStrike">
                <a:solidFill>
                  <a:srgbClr val="FFFFFF"/>
                </a:solidFill>
                <a:latin typeface="Montserrat"/>
                <a:ea typeface="Montserrat"/>
                <a:cs typeface="Montserrat"/>
                <a:sym typeface="Montserrat"/>
              </a:defRPr>
            </a:lvl2pPr>
            <a:lvl3pPr indent="-317500" lvl="2" marL="1371600" marR="0" rtl="0" algn="l">
              <a:lnSpc>
                <a:spcPct val="115000"/>
              </a:lnSpc>
              <a:spcBef>
                <a:spcPts val="1600"/>
              </a:spcBef>
              <a:spcAft>
                <a:spcPts val="0"/>
              </a:spcAft>
              <a:buClr>
                <a:schemeClr val="accent6"/>
              </a:buClr>
              <a:buSzPts val="1400"/>
              <a:buFont typeface="Montserrat Medium"/>
              <a:buChar char="■"/>
              <a:defRPr b="0" i="0" sz="1400" u="none" cap="none" strike="noStrike">
                <a:solidFill>
                  <a:schemeClr val="accent6"/>
                </a:solidFill>
                <a:latin typeface="Montserrat Medium"/>
                <a:ea typeface="Montserrat Medium"/>
                <a:cs typeface="Montserrat Medium"/>
                <a:sym typeface="Montserrat Medium"/>
              </a:defRPr>
            </a:lvl3pPr>
            <a:lvl4pPr indent="-317500" lvl="3" marL="1828800" marR="0" rtl="0" algn="l">
              <a:lnSpc>
                <a:spcPct val="115000"/>
              </a:lnSpc>
              <a:spcBef>
                <a:spcPts val="1600"/>
              </a:spcBef>
              <a:spcAft>
                <a:spcPts val="0"/>
              </a:spcAft>
              <a:buClr>
                <a:srgbClr val="FFFFFF"/>
              </a:buClr>
              <a:buSzPts val="1400"/>
              <a:buFont typeface="Montserrat"/>
              <a:buChar char="●"/>
              <a:defRPr b="0" i="0" sz="1400" u="none" cap="none" strike="noStrike">
                <a:solidFill>
                  <a:srgbClr val="FFFFFF"/>
                </a:solidFill>
                <a:latin typeface="Montserrat"/>
                <a:ea typeface="Montserrat"/>
                <a:cs typeface="Montserrat"/>
                <a:sym typeface="Montserrat"/>
              </a:defRPr>
            </a:lvl4pPr>
            <a:lvl5pPr indent="-317500" lvl="4" marL="2286000" marR="0" rtl="0" algn="l">
              <a:lnSpc>
                <a:spcPct val="115000"/>
              </a:lnSpc>
              <a:spcBef>
                <a:spcPts val="1600"/>
              </a:spcBef>
              <a:spcAft>
                <a:spcPts val="0"/>
              </a:spcAft>
              <a:buClr>
                <a:srgbClr val="FFFFFF"/>
              </a:buClr>
              <a:buSzPts val="1400"/>
              <a:buFont typeface="Montserrat"/>
              <a:buChar char="○"/>
              <a:defRPr b="0" i="0" sz="1400" u="none" cap="none" strike="noStrike">
                <a:solidFill>
                  <a:srgbClr val="FFFFFF"/>
                </a:solidFill>
                <a:latin typeface="Montserrat"/>
                <a:ea typeface="Montserrat"/>
                <a:cs typeface="Montserrat"/>
                <a:sym typeface="Montserrat"/>
              </a:defRPr>
            </a:lvl5pPr>
            <a:lvl6pPr indent="-317500" lvl="5" marL="2743200" marR="0" rtl="0" algn="l">
              <a:lnSpc>
                <a:spcPct val="115000"/>
              </a:lnSpc>
              <a:spcBef>
                <a:spcPts val="1600"/>
              </a:spcBef>
              <a:spcAft>
                <a:spcPts val="0"/>
              </a:spcAft>
              <a:buClr>
                <a:srgbClr val="FFFFFF"/>
              </a:buClr>
              <a:buSzPts val="1400"/>
              <a:buFont typeface="Montserrat"/>
              <a:buChar char="■"/>
              <a:defRPr b="0" i="0" sz="1400" u="none" cap="none" strike="noStrike">
                <a:solidFill>
                  <a:srgbClr val="FFFFFF"/>
                </a:solidFill>
                <a:latin typeface="Montserrat"/>
                <a:ea typeface="Montserrat"/>
                <a:cs typeface="Montserrat"/>
                <a:sym typeface="Montserrat"/>
              </a:defRPr>
            </a:lvl6pPr>
            <a:lvl7pPr indent="-317500" lvl="6" marL="3200400" marR="0" rtl="0" algn="l">
              <a:lnSpc>
                <a:spcPct val="115000"/>
              </a:lnSpc>
              <a:spcBef>
                <a:spcPts val="1600"/>
              </a:spcBef>
              <a:spcAft>
                <a:spcPts val="0"/>
              </a:spcAft>
              <a:buClr>
                <a:srgbClr val="FFFFFF"/>
              </a:buClr>
              <a:buSzPts val="1400"/>
              <a:buFont typeface="Montserrat Light"/>
              <a:buChar char="●"/>
              <a:defRPr b="0" i="0" sz="1400" u="none" cap="none" strike="noStrike">
                <a:solidFill>
                  <a:srgbClr val="FFFFFF"/>
                </a:solidFill>
                <a:latin typeface="Montserrat Light"/>
                <a:ea typeface="Montserrat Light"/>
                <a:cs typeface="Montserrat Light"/>
                <a:sym typeface="Montserrat Light"/>
              </a:defRPr>
            </a:lvl7pPr>
            <a:lvl8pPr indent="-317500" lvl="7" marL="3657600" marR="0" rtl="0" algn="l">
              <a:lnSpc>
                <a:spcPct val="115000"/>
              </a:lnSpc>
              <a:spcBef>
                <a:spcPts val="1600"/>
              </a:spcBef>
              <a:spcAft>
                <a:spcPts val="0"/>
              </a:spcAft>
              <a:buClr>
                <a:srgbClr val="FFFFFF"/>
              </a:buClr>
              <a:buSzPts val="1400"/>
              <a:buFont typeface="Montserrat Light"/>
              <a:buChar char="○"/>
              <a:defRPr b="0" i="0" sz="1400" u="none" cap="none" strike="noStrike">
                <a:solidFill>
                  <a:srgbClr val="FFFFFF"/>
                </a:solidFill>
                <a:latin typeface="Montserrat Light"/>
                <a:ea typeface="Montserrat Light"/>
                <a:cs typeface="Montserrat Light"/>
                <a:sym typeface="Montserrat Light"/>
              </a:defRPr>
            </a:lvl8pPr>
            <a:lvl9pPr indent="-317500" lvl="8" marL="4114800" marR="0" rtl="0" algn="l">
              <a:lnSpc>
                <a:spcPct val="115000"/>
              </a:lnSpc>
              <a:spcBef>
                <a:spcPts val="1600"/>
              </a:spcBef>
              <a:spcAft>
                <a:spcPts val="1600"/>
              </a:spcAft>
              <a:buClr>
                <a:srgbClr val="FFFFFF"/>
              </a:buClr>
              <a:buSzPts val="1400"/>
              <a:buFont typeface="Montserrat Light"/>
              <a:buChar char="■"/>
              <a:defRPr b="0" i="0" sz="1400" u="none" cap="none" strike="noStrike">
                <a:solidFill>
                  <a:srgbClr val="FFFFFF"/>
                </a:solidFill>
                <a:latin typeface="Montserrat Light"/>
                <a:ea typeface="Montserrat Light"/>
                <a:cs typeface="Montserrat Light"/>
                <a:sym typeface="Montserrat Light"/>
              </a:defRPr>
            </a:lvl9pPr>
          </a:lstStyle>
          <a:p/>
        </p:txBody>
      </p:sp>
      <p:sp>
        <p:nvSpPr>
          <p:cNvPr id="8" name="Google Shape;8;p17"/>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jpg"/></Relationships>
</file>

<file path=ppt/slides/_rels/slide10.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24.png"/><Relationship Id="rId13" Type="http://schemas.openxmlformats.org/officeDocument/2006/relationships/image" Target="../media/image23.png"/><Relationship Id="rId12"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21.png"/><Relationship Id="rId9" Type="http://schemas.openxmlformats.org/officeDocument/2006/relationships/image" Target="../media/image52.png"/><Relationship Id="rId14" Type="http://schemas.openxmlformats.org/officeDocument/2006/relationships/image" Target="../media/image29.png"/><Relationship Id="rId5" Type="http://schemas.openxmlformats.org/officeDocument/2006/relationships/image" Target="../media/image14.png"/><Relationship Id="rId6" Type="http://schemas.openxmlformats.org/officeDocument/2006/relationships/image" Target="../media/image55.png"/><Relationship Id="rId7" Type="http://schemas.openxmlformats.org/officeDocument/2006/relationships/image" Target="../media/image72.png"/><Relationship Id="rId8"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48.jpg"/><Relationship Id="rId5"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43.jpg"/><Relationship Id="rId5" Type="http://schemas.openxmlformats.org/officeDocument/2006/relationships/image" Target="../media/image4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51.jpg"/><Relationship Id="rId5" Type="http://schemas.openxmlformats.org/officeDocument/2006/relationships/image" Target="../media/image36.png"/><Relationship Id="rId6"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8.png"/><Relationship Id="rId4" Type="http://schemas.openxmlformats.org/officeDocument/2006/relationships/image" Target="../media/image2.png"/><Relationship Id="rId5" Type="http://schemas.openxmlformats.org/officeDocument/2006/relationships/image" Target="../media/image4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2.png"/><Relationship Id="rId5" Type="http://schemas.openxmlformats.org/officeDocument/2006/relationships/image" Target="../media/image4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60.jpg"/><Relationship Id="rId4" Type="http://schemas.openxmlformats.org/officeDocument/2006/relationships/image" Target="../media/image73.png"/><Relationship Id="rId5"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53.png"/><Relationship Id="rId7"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2.png"/><Relationship Id="rId5" Type="http://schemas.openxmlformats.org/officeDocument/2006/relationships/image" Target="../media/image8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8.pn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1.png"/><Relationship Id="rId4" Type="http://schemas.openxmlformats.org/officeDocument/2006/relationships/image" Target="../media/image63.jpg"/><Relationship Id="rId5" Type="http://schemas.openxmlformats.org/officeDocument/2006/relationships/image" Target="../media/image69.png"/><Relationship Id="rId6" Type="http://schemas.openxmlformats.org/officeDocument/2006/relationships/image" Target="../media/image4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0.jpg"/><Relationship Id="rId4" Type="http://schemas.openxmlformats.org/officeDocument/2006/relationships/image" Target="../media/image7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www.kuilutumpeen.fi/" TargetMode="External"/><Relationship Id="rId4" Type="http://schemas.openxmlformats.org/officeDocument/2006/relationships/hyperlink" Target="http://www.hairikot.voima.fi" TargetMode="External"/><Relationship Id="rId5" Type="http://schemas.openxmlformats.org/officeDocument/2006/relationships/image" Target="../media/image62.png"/><Relationship Id="rId6" Type="http://schemas.openxmlformats.org/officeDocument/2006/relationships/image" Target="../media/image78.jpg"/><Relationship Id="rId7"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3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7.jpg"/><Relationship Id="rId4" Type="http://schemas.openxmlformats.org/officeDocument/2006/relationships/image" Target="../media/image6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8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66.jp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70.jpg"/><Relationship Id="rId4" Type="http://schemas.openxmlformats.org/officeDocument/2006/relationships/image" Target="../media/image7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4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0.jpg"/><Relationship Id="rId4" Type="http://schemas.openxmlformats.org/officeDocument/2006/relationships/image" Target="../media/image8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9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9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93.jp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9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8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9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8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8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9.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B77F"/>
        </a:solidFill>
      </p:bgPr>
    </p:bg>
    <p:spTree>
      <p:nvGrpSpPr>
        <p:cNvPr id="84" name="Shape 84"/>
        <p:cNvGrpSpPr/>
        <p:nvPr/>
      </p:nvGrpSpPr>
      <p:grpSpPr>
        <a:xfrm>
          <a:off x="0" y="0"/>
          <a:ext cx="0" cy="0"/>
          <a:chOff x="0" y="0"/>
          <a:chExt cx="0" cy="0"/>
        </a:xfrm>
      </p:grpSpPr>
      <p:sp>
        <p:nvSpPr>
          <p:cNvPr id="85" name="Google Shape;85;p1"/>
          <p:cNvSpPr txBox="1"/>
          <p:nvPr>
            <p:ph idx="4294967295" type="body"/>
          </p:nvPr>
        </p:nvSpPr>
        <p:spPr>
          <a:xfrm>
            <a:off x="4397225" y="2004200"/>
            <a:ext cx="4555200" cy="297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sz="1400">
                <a:solidFill>
                  <a:srgbClr val="000000"/>
                </a:solidFill>
                <a:highlight>
                  <a:schemeClr val="dk1"/>
                </a:highlight>
              </a:rPr>
              <a:t>Tämä on peruskouluun ja toiselle asteelle sopivan työpajan runko. Huomaathan kommentit ja lisätiedot kunkin sliden kohdalla! Slidet 1-29 kuuluvat esitykseen, lopuissa on kuvia, infograafeja ja lisätehtäviä. Esityksen saa ladata ja muokata omaan opetukseen sopivaksi (Eettisen kaupan puolesta tai Eetin logo tulee mainita). Työpajan runko ja tehtävät löytyvät Eetin sivuilta: www.eetti.fi/oppimateriaalit </a:t>
            </a:r>
            <a:endParaRPr sz="1400">
              <a:solidFill>
                <a:srgbClr val="000000"/>
              </a:solidFill>
              <a:highlight>
                <a:schemeClr val="dk1"/>
              </a:highlight>
            </a:endParaRPr>
          </a:p>
        </p:txBody>
      </p:sp>
      <p:sp>
        <p:nvSpPr>
          <p:cNvPr id="86" name="Google Shape;86;p1"/>
          <p:cNvSpPr txBox="1"/>
          <p:nvPr>
            <p:ph type="title"/>
          </p:nvPr>
        </p:nvSpPr>
        <p:spPr>
          <a:xfrm>
            <a:off x="446425" y="600875"/>
            <a:ext cx="8064300" cy="961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solidFill>
                  <a:srgbClr val="000000"/>
                </a:solidFill>
                <a:highlight>
                  <a:schemeClr val="accent5"/>
                </a:highlight>
              </a:rPr>
              <a:t>TYÖPAJA: KÄNNYKÖITÄ JA VASTAMAINONTAA</a:t>
            </a:r>
            <a:endParaRPr sz="3600">
              <a:solidFill>
                <a:srgbClr val="000000"/>
              </a:solidFill>
              <a:highlight>
                <a:schemeClr val="accent5"/>
              </a:highlight>
            </a:endParaRPr>
          </a:p>
        </p:txBody>
      </p:sp>
      <p:pic>
        <p:nvPicPr>
          <p:cNvPr id="87" name="Google Shape;87;p1"/>
          <p:cNvPicPr preferRelativeResize="0"/>
          <p:nvPr/>
        </p:nvPicPr>
        <p:blipFill rotWithShape="1">
          <a:blip r:embed="rId3">
            <a:alphaModFix/>
          </a:blip>
          <a:srcRect b="0" l="0" r="0" t="0"/>
          <a:stretch/>
        </p:blipFill>
        <p:spPr>
          <a:xfrm>
            <a:off x="528550" y="2004200"/>
            <a:ext cx="3868675" cy="2382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519F"/>
        </a:solidFill>
      </p:bgPr>
    </p:bg>
    <p:spTree>
      <p:nvGrpSpPr>
        <p:cNvPr id="159" name="Shape 159"/>
        <p:cNvGrpSpPr/>
        <p:nvPr/>
      </p:nvGrpSpPr>
      <p:grpSpPr>
        <a:xfrm>
          <a:off x="0" y="0"/>
          <a:ext cx="0" cy="0"/>
          <a:chOff x="0" y="0"/>
          <a:chExt cx="0" cy="0"/>
        </a:xfrm>
      </p:grpSpPr>
      <p:sp>
        <p:nvSpPr>
          <p:cNvPr id="160" name="Google Shape;160;g23ae509faaa_0_134"/>
          <p:cNvSpPr txBox="1"/>
          <p:nvPr/>
        </p:nvSpPr>
        <p:spPr>
          <a:xfrm>
            <a:off x="0" y="67250"/>
            <a:ext cx="87909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highlight>
                  <a:schemeClr val="accent5"/>
                </a:highlight>
                <a:latin typeface="Archivo Black"/>
                <a:ea typeface="Archivo Black"/>
                <a:cs typeface="Archivo Black"/>
                <a:sym typeface="Archivo Black"/>
              </a:rPr>
              <a:t>Ennen mainosta ja kauppaa: Tuote yhdistää meidät eri puolille maailmaa</a:t>
            </a:r>
            <a:endParaRPr sz="16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pic>
        <p:nvPicPr>
          <p:cNvPr id="161" name="Google Shape;161;g23ae509faaa_0_134"/>
          <p:cNvPicPr preferRelativeResize="0"/>
          <p:nvPr/>
        </p:nvPicPr>
        <p:blipFill rotWithShape="1">
          <a:blip r:embed="rId3">
            <a:alphaModFix amt="76000"/>
          </a:blip>
          <a:srcRect b="10019" l="9616" r="0" t="8254"/>
          <a:stretch/>
        </p:blipFill>
        <p:spPr>
          <a:xfrm>
            <a:off x="-1" y="555375"/>
            <a:ext cx="7244625" cy="4380799"/>
          </a:xfrm>
          <a:prstGeom prst="rect">
            <a:avLst/>
          </a:prstGeom>
          <a:noFill/>
          <a:ln>
            <a:noFill/>
          </a:ln>
        </p:spPr>
      </p:pic>
      <p:sp>
        <p:nvSpPr>
          <p:cNvPr id="162" name="Google Shape;162;g23ae509faaa_0_134"/>
          <p:cNvSpPr txBox="1"/>
          <p:nvPr/>
        </p:nvSpPr>
        <p:spPr>
          <a:xfrm>
            <a:off x="7384700" y="555375"/>
            <a:ext cx="16806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Kännykän valmistus sisältää kymmeniä vaiheita, yksinkertaistetusti esimerkiksi tällaisia:</a:t>
            </a:r>
            <a:endParaRPr sz="1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1. Suunnittelu, IT ja markkinointi, Yhdysvallat </a:t>
            </a:r>
            <a:endParaRPr sz="1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2. Raaka-aineiden kaivuu, Kongo, Indonesia ja Argentiina 3. Pakkaus ja kuljetus sulattamoon, Sveitsi</a:t>
            </a:r>
            <a:endParaRPr sz="1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 4. Komponentit, akut ym. osat, Etelä-Korea 5. Koonti ja testaus, Malesia ja Kiina</a:t>
            </a:r>
            <a:endParaRPr sz="1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6. Viimeistely, ”Made in” –tieto ja pakkaus, Kiina </a:t>
            </a:r>
            <a:endParaRPr sz="1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7. Kuljetus ja myynti, EU ja Suomi</a:t>
            </a:r>
            <a:endParaRPr sz="1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 8. Kulutus ja e-jäte, Suomi ja Ghana</a:t>
            </a:r>
            <a:endParaRPr sz="1000">
              <a:solidFill>
                <a:schemeClr val="dk1"/>
              </a:solidFill>
              <a:latin typeface="Montserrat Medium"/>
              <a:ea typeface="Montserrat Medium"/>
              <a:cs typeface="Montserrat Medium"/>
              <a:sym typeface="Montserrat Medium"/>
            </a:endParaRPr>
          </a:p>
        </p:txBody>
      </p:sp>
      <p:pic>
        <p:nvPicPr>
          <p:cNvPr id="163" name="Google Shape;163;g23ae509faaa_0_134"/>
          <p:cNvPicPr preferRelativeResize="0"/>
          <p:nvPr/>
        </p:nvPicPr>
        <p:blipFill rotWithShape="1">
          <a:blip r:embed="rId4">
            <a:alphaModFix/>
          </a:blip>
          <a:srcRect b="0" l="0" r="0" t="0"/>
          <a:stretch/>
        </p:blipFill>
        <p:spPr>
          <a:xfrm>
            <a:off x="755398" y="1366575"/>
            <a:ext cx="781879" cy="846599"/>
          </a:xfrm>
          <a:prstGeom prst="rect">
            <a:avLst/>
          </a:prstGeom>
          <a:noFill/>
          <a:ln>
            <a:noFill/>
          </a:ln>
        </p:spPr>
      </p:pic>
      <p:pic>
        <p:nvPicPr>
          <p:cNvPr id="164" name="Google Shape;164;g23ae509faaa_0_134"/>
          <p:cNvPicPr preferRelativeResize="0"/>
          <p:nvPr/>
        </p:nvPicPr>
        <p:blipFill rotWithShape="1">
          <a:blip r:embed="rId5">
            <a:alphaModFix/>
          </a:blip>
          <a:srcRect b="0" l="0" r="0" t="0"/>
          <a:stretch/>
        </p:blipFill>
        <p:spPr>
          <a:xfrm>
            <a:off x="1537275" y="2982811"/>
            <a:ext cx="541925" cy="586788"/>
          </a:xfrm>
          <a:prstGeom prst="rect">
            <a:avLst/>
          </a:prstGeom>
          <a:noFill/>
          <a:ln>
            <a:noFill/>
          </a:ln>
        </p:spPr>
      </p:pic>
      <p:pic>
        <p:nvPicPr>
          <p:cNvPr id="165" name="Google Shape;165;g23ae509faaa_0_134"/>
          <p:cNvPicPr preferRelativeResize="0"/>
          <p:nvPr/>
        </p:nvPicPr>
        <p:blipFill rotWithShape="1">
          <a:blip r:embed="rId6">
            <a:alphaModFix/>
          </a:blip>
          <a:srcRect b="0" l="0" r="0" t="0"/>
          <a:stretch/>
        </p:blipFill>
        <p:spPr>
          <a:xfrm>
            <a:off x="4684575" y="3187856"/>
            <a:ext cx="657751" cy="712169"/>
          </a:xfrm>
          <a:prstGeom prst="rect">
            <a:avLst/>
          </a:prstGeom>
          <a:noFill/>
          <a:ln>
            <a:noFill/>
          </a:ln>
        </p:spPr>
      </p:pic>
      <p:pic>
        <p:nvPicPr>
          <p:cNvPr id="166" name="Google Shape;166;g23ae509faaa_0_134"/>
          <p:cNvPicPr preferRelativeResize="0"/>
          <p:nvPr/>
        </p:nvPicPr>
        <p:blipFill rotWithShape="1">
          <a:blip r:embed="rId5">
            <a:alphaModFix/>
          </a:blip>
          <a:srcRect b="0" l="0" r="0" t="0"/>
          <a:stretch/>
        </p:blipFill>
        <p:spPr>
          <a:xfrm>
            <a:off x="5677075" y="2571761"/>
            <a:ext cx="541925" cy="586788"/>
          </a:xfrm>
          <a:prstGeom prst="rect">
            <a:avLst/>
          </a:prstGeom>
          <a:noFill/>
          <a:ln>
            <a:noFill/>
          </a:ln>
        </p:spPr>
      </p:pic>
      <p:pic>
        <p:nvPicPr>
          <p:cNvPr id="167" name="Google Shape;167;g23ae509faaa_0_134"/>
          <p:cNvPicPr preferRelativeResize="0"/>
          <p:nvPr/>
        </p:nvPicPr>
        <p:blipFill rotWithShape="1">
          <a:blip r:embed="rId7">
            <a:alphaModFix/>
          </a:blip>
          <a:srcRect b="0" l="0" r="0" t="0"/>
          <a:stretch/>
        </p:blipFill>
        <p:spPr>
          <a:xfrm>
            <a:off x="4840200" y="1336800"/>
            <a:ext cx="836878" cy="906139"/>
          </a:xfrm>
          <a:prstGeom prst="rect">
            <a:avLst/>
          </a:prstGeom>
          <a:noFill/>
          <a:ln>
            <a:noFill/>
          </a:ln>
        </p:spPr>
      </p:pic>
      <p:pic>
        <p:nvPicPr>
          <p:cNvPr id="168" name="Google Shape;168;g23ae509faaa_0_134"/>
          <p:cNvPicPr preferRelativeResize="0"/>
          <p:nvPr/>
        </p:nvPicPr>
        <p:blipFill rotWithShape="1">
          <a:blip r:embed="rId8">
            <a:alphaModFix/>
          </a:blip>
          <a:srcRect b="0" l="0" r="0" t="0"/>
          <a:stretch/>
        </p:blipFill>
        <p:spPr>
          <a:xfrm>
            <a:off x="5342325" y="1046400"/>
            <a:ext cx="959075" cy="1038450"/>
          </a:xfrm>
          <a:prstGeom prst="rect">
            <a:avLst/>
          </a:prstGeom>
          <a:noFill/>
          <a:ln>
            <a:noFill/>
          </a:ln>
        </p:spPr>
      </p:pic>
      <p:pic>
        <p:nvPicPr>
          <p:cNvPr id="169" name="Google Shape;169;g23ae509faaa_0_134"/>
          <p:cNvPicPr preferRelativeResize="0"/>
          <p:nvPr/>
        </p:nvPicPr>
        <p:blipFill rotWithShape="1">
          <a:blip r:embed="rId9">
            <a:alphaModFix/>
          </a:blip>
          <a:srcRect b="0" l="0" r="0" t="0"/>
          <a:stretch/>
        </p:blipFill>
        <p:spPr>
          <a:xfrm>
            <a:off x="3533250" y="2601024"/>
            <a:ext cx="541925" cy="586813"/>
          </a:xfrm>
          <a:prstGeom prst="rect">
            <a:avLst/>
          </a:prstGeom>
          <a:noFill/>
          <a:ln>
            <a:noFill/>
          </a:ln>
        </p:spPr>
      </p:pic>
      <p:pic>
        <p:nvPicPr>
          <p:cNvPr id="170" name="Google Shape;170;g23ae509faaa_0_134"/>
          <p:cNvPicPr preferRelativeResize="0"/>
          <p:nvPr/>
        </p:nvPicPr>
        <p:blipFill rotWithShape="1">
          <a:blip r:embed="rId10">
            <a:alphaModFix/>
          </a:blip>
          <a:srcRect b="0" l="0" r="0" t="0"/>
          <a:stretch/>
        </p:blipFill>
        <p:spPr>
          <a:xfrm>
            <a:off x="3413272" y="2006387"/>
            <a:ext cx="781875" cy="781875"/>
          </a:xfrm>
          <a:prstGeom prst="rect">
            <a:avLst/>
          </a:prstGeom>
          <a:noFill/>
          <a:ln>
            <a:noFill/>
          </a:ln>
        </p:spPr>
      </p:pic>
      <p:pic>
        <p:nvPicPr>
          <p:cNvPr id="171" name="Google Shape;171;g23ae509faaa_0_134"/>
          <p:cNvPicPr preferRelativeResize="0"/>
          <p:nvPr/>
        </p:nvPicPr>
        <p:blipFill rotWithShape="1">
          <a:blip r:embed="rId11">
            <a:alphaModFix/>
          </a:blip>
          <a:srcRect b="0" l="0" r="0" t="0"/>
          <a:stretch/>
        </p:blipFill>
        <p:spPr>
          <a:xfrm>
            <a:off x="2991318" y="2201474"/>
            <a:ext cx="541925" cy="586801"/>
          </a:xfrm>
          <a:prstGeom prst="rect">
            <a:avLst/>
          </a:prstGeom>
          <a:noFill/>
          <a:ln>
            <a:noFill/>
          </a:ln>
        </p:spPr>
      </p:pic>
      <p:pic>
        <p:nvPicPr>
          <p:cNvPr id="172" name="Google Shape;172;g23ae509faaa_0_134"/>
          <p:cNvPicPr preferRelativeResize="0"/>
          <p:nvPr/>
        </p:nvPicPr>
        <p:blipFill rotWithShape="1">
          <a:blip r:embed="rId12">
            <a:alphaModFix/>
          </a:blip>
          <a:srcRect b="0" l="0" r="0" t="0"/>
          <a:stretch/>
        </p:blipFill>
        <p:spPr>
          <a:xfrm>
            <a:off x="3229540" y="1336804"/>
            <a:ext cx="599814" cy="649457"/>
          </a:xfrm>
          <a:prstGeom prst="rect">
            <a:avLst/>
          </a:prstGeom>
          <a:noFill/>
          <a:ln>
            <a:noFill/>
          </a:ln>
        </p:spPr>
      </p:pic>
      <p:pic>
        <p:nvPicPr>
          <p:cNvPr id="173" name="Google Shape;173;g23ae509faaa_0_134"/>
          <p:cNvPicPr preferRelativeResize="0"/>
          <p:nvPr/>
        </p:nvPicPr>
        <p:blipFill rotWithShape="1">
          <a:blip r:embed="rId13">
            <a:alphaModFix/>
          </a:blip>
          <a:srcRect b="0" l="0" r="0" t="0"/>
          <a:stretch/>
        </p:blipFill>
        <p:spPr>
          <a:xfrm>
            <a:off x="3139900" y="846593"/>
            <a:ext cx="599800" cy="649431"/>
          </a:xfrm>
          <a:prstGeom prst="rect">
            <a:avLst/>
          </a:prstGeom>
          <a:noFill/>
          <a:ln>
            <a:noFill/>
          </a:ln>
        </p:spPr>
      </p:pic>
      <p:pic>
        <p:nvPicPr>
          <p:cNvPr id="174" name="Google Shape;174;g23ae509faaa_0_134"/>
          <p:cNvPicPr preferRelativeResize="0"/>
          <p:nvPr/>
        </p:nvPicPr>
        <p:blipFill rotWithShape="1">
          <a:blip r:embed="rId14">
            <a:alphaModFix/>
          </a:blip>
          <a:srcRect b="0" l="0" r="0" t="0"/>
          <a:stretch/>
        </p:blipFill>
        <p:spPr>
          <a:xfrm>
            <a:off x="3533250" y="555379"/>
            <a:ext cx="855575" cy="92639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519F"/>
        </a:solidFill>
      </p:bgPr>
    </p:bg>
    <p:spTree>
      <p:nvGrpSpPr>
        <p:cNvPr id="178" name="Shape 178"/>
        <p:cNvGrpSpPr/>
        <p:nvPr/>
      </p:nvGrpSpPr>
      <p:grpSpPr>
        <a:xfrm>
          <a:off x="0" y="0"/>
          <a:ext cx="0" cy="0"/>
          <a:chOff x="0" y="0"/>
          <a:chExt cx="0" cy="0"/>
        </a:xfrm>
      </p:grpSpPr>
      <p:sp>
        <p:nvSpPr>
          <p:cNvPr id="179" name="Google Shape;179;g2330bc00d96_0_415"/>
          <p:cNvSpPr txBox="1"/>
          <p:nvPr/>
        </p:nvSpPr>
        <p:spPr>
          <a:xfrm>
            <a:off x="4692175" y="223225"/>
            <a:ext cx="3875700" cy="29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highlight>
                  <a:schemeClr val="accent5"/>
                </a:highlight>
                <a:latin typeface="Archivo Black"/>
                <a:ea typeface="Archivo Black"/>
                <a:cs typeface="Archivo Black"/>
                <a:sym typeface="Archivo Black"/>
              </a:rPr>
              <a:t>Esimerkki tuotantoketjun avoimuudesta ja muuttamisesta: Fairphone Sourcemap ja Reilun kaupan kulta</a:t>
            </a:r>
            <a:endParaRPr sz="22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t/>
            </a:r>
            <a:endParaRPr sz="2200">
              <a:latin typeface="Montserrat Medium"/>
              <a:ea typeface="Montserrat Medium"/>
              <a:cs typeface="Montserrat Medium"/>
              <a:sym typeface="Montserrat Medium"/>
            </a:endParaRPr>
          </a:p>
          <a:p>
            <a:pPr indent="0" lvl="0" marL="0" rtl="0" algn="l">
              <a:spcBef>
                <a:spcPts val="0"/>
              </a:spcBef>
              <a:spcAft>
                <a:spcPts val="0"/>
              </a:spcAft>
              <a:buNone/>
            </a:pPr>
            <a:r>
              <a:t/>
            </a:r>
            <a:endParaRPr sz="2200">
              <a:latin typeface="Montserrat Medium"/>
              <a:ea typeface="Montserrat Medium"/>
              <a:cs typeface="Montserrat Medium"/>
              <a:sym typeface="Montserrat Medium"/>
            </a:endParaRPr>
          </a:p>
        </p:txBody>
      </p:sp>
      <p:pic>
        <p:nvPicPr>
          <p:cNvPr id="180" name="Google Shape;180;g2330bc00d96_0_415"/>
          <p:cNvPicPr preferRelativeResize="0"/>
          <p:nvPr/>
        </p:nvPicPr>
        <p:blipFill rotWithShape="1">
          <a:blip r:embed="rId3">
            <a:alphaModFix/>
          </a:blip>
          <a:srcRect b="0" l="0" r="0" t="0"/>
          <a:stretch/>
        </p:blipFill>
        <p:spPr>
          <a:xfrm>
            <a:off x="556975" y="163899"/>
            <a:ext cx="3551174" cy="2300976"/>
          </a:xfrm>
          <a:prstGeom prst="rect">
            <a:avLst/>
          </a:prstGeom>
          <a:noFill/>
          <a:ln>
            <a:noFill/>
          </a:ln>
        </p:spPr>
      </p:pic>
      <p:pic>
        <p:nvPicPr>
          <p:cNvPr id="181" name="Google Shape;181;g2330bc00d96_0_415"/>
          <p:cNvPicPr preferRelativeResize="0"/>
          <p:nvPr/>
        </p:nvPicPr>
        <p:blipFill rotWithShape="1">
          <a:blip r:embed="rId4">
            <a:alphaModFix amt="85000"/>
          </a:blip>
          <a:srcRect b="0" l="3465" r="0" t="5078"/>
          <a:stretch/>
        </p:blipFill>
        <p:spPr>
          <a:xfrm>
            <a:off x="284950" y="2650950"/>
            <a:ext cx="4849049" cy="2392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519F"/>
        </a:solidFill>
      </p:bgPr>
    </p:bg>
    <p:spTree>
      <p:nvGrpSpPr>
        <p:cNvPr id="185" name="Shape 185"/>
        <p:cNvGrpSpPr/>
        <p:nvPr/>
      </p:nvGrpSpPr>
      <p:grpSpPr>
        <a:xfrm>
          <a:off x="0" y="0"/>
          <a:ext cx="0" cy="0"/>
          <a:chOff x="0" y="0"/>
          <a:chExt cx="0" cy="0"/>
        </a:xfrm>
      </p:grpSpPr>
      <p:sp>
        <p:nvSpPr>
          <p:cNvPr id="186" name="Google Shape;186;g2330bc00d96_0_428"/>
          <p:cNvSpPr txBox="1"/>
          <p:nvPr/>
        </p:nvSpPr>
        <p:spPr>
          <a:xfrm>
            <a:off x="531925" y="223225"/>
            <a:ext cx="8035800" cy="8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highlight>
                  <a:schemeClr val="accent5"/>
                </a:highlight>
                <a:latin typeface="Archivo Black"/>
                <a:ea typeface="Archivo Black"/>
                <a:cs typeface="Archivo Black"/>
                <a:sym typeface="Archivo Black"/>
              </a:rPr>
              <a:t>Mistä materiaaleista ja osista kännykät valmistetaan?</a:t>
            </a:r>
            <a:endParaRPr sz="2200">
              <a:highlight>
                <a:schemeClr val="accent5"/>
              </a:highlight>
              <a:latin typeface="Archivo Black"/>
              <a:ea typeface="Archivo Black"/>
              <a:cs typeface="Archivo Black"/>
              <a:sym typeface="Archivo Black"/>
            </a:endParaRPr>
          </a:p>
          <a:p>
            <a:pPr indent="0" lvl="0" marL="0" rtl="0" algn="ctr">
              <a:spcBef>
                <a:spcPts val="0"/>
              </a:spcBef>
              <a:spcAft>
                <a:spcPts val="0"/>
              </a:spcAft>
              <a:buNone/>
            </a:pPr>
            <a:r>
              <a:t/>
            </a:r>
            <a:endParaRPr sz="2200">
              <a:latin typeface="Montserrat Medium"/>
              <a:ea typeface="Montserrat Medium"/>
              <a:cs typeface="Montserrat Medium"/>
              <a:sym typeface="Montserrat Medium"/>
            </a:endParaRPr>
          </a:p>
          <a:p>
            <a:pPr indent="0" lvl="0" marL="0" rtl="0" algn="ctr">
              <a:spcBef>
                <a:spcPts val="0"/>
              </a:spcBef>
              <a:spcAft>
                <a:spcPts val="0"/>
              </a:spcAft>
              <a:buNone/>
            </a:pPr>
            <a:r>
              <a:t/>
            </a:r>
            <a:endParaRPr sz="2200">
              <a:latin typeface="Montserrat Medium"/>
              <a:ea typeface="Montserrat Medium"/>
              <a:cs typeface="Montserrat Medium"/>
              <a:sym typeface="Montserrat Medium"/>
            </a:endParaRPr>
          </a:p>
        </p:txBody>
      </p:sp>
      <p:pic>
        <p:nvPicPr>
          <p:cNvPr id="187" name="Google Shape;187;g2330bc00d96_0_428"/>
          <p:cNvPicPr preferRelativeResize="0"/>
          <p:nvPr/>
        </p:nvPicPr>
        <p:blipFill rotWithShape="1">
          <a:blip r:embed="rId3">
            <a:alphaModFix/>
          </a:blip>
          <a:srcRect b="0" l="0" r="0" t="0"/>
          <a:stretch/>
        </p:blipFill>
        <p:spPr>
          <a:xfrm>
            <a:off x="380875" y="1213200"/>
            <a:ext cx="4582150" cy="3241126"/>
          </a:xfrm>
          <a:prstGeom prst="rect">
            <a:avLst/>
          </a:prstGeom>
          <a:noFill/>
          <a:ln>
            <a:noFill/>
          </a:ln>
        </p:spPr>
      </p:pic>
      <p:pic>
        <p:nvPicPr>
          <p:cNvPr id="188" name="Google Shape;188;g2330bc00d96_0_428"/>
          <p:cNvPicPr preferRelativeResize="0"/>
          <p:nvPr/>
        </p:nvPicPr>
        <p:blipFill rotWithShape="1">
          <a:blip r:embed="rId4">
            <a:alphaModFix/>
          </a:blip>
          <a:srcRect b="0" l="0" r="0" t="0"/>
          <a:stretch/>
        </p:blipFill>
        <p:spPr>
          <a:xfrm>
            <a:off x="5204200" y="1189825"/>
            <a:ext cx="3685151" cy="2763850"/>
          </a:xfrm>
          <a:prstGeom prst="rect">
            <a:avLst/>
          </a:prstGeom>
          <a:noFill/>
          <a:ln>
            <a:noFill/>
          </a:ln>
        </p:spPr>
      </p:pic>
      <p:sp>
        <p:nvSpPr>
          <p:cNvPr id="189" name="Google Shape;189;g2330bc00d96_0_428"/>
          <p:cNvSpPr txBox="1"/>
          <p:nvPr/>
        </p:nvSpPr>
        <p:spPr>
          <a:xfrm>
            <a:off x="5204200" y="4027425"/>
            <a:ext cx="2564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Studio Drift, Materialism, iPhone 4 (2018)</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Fair Mouse</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23ae509faaa_0_156"/>
          <p:cNvSpPr txBox="1"/>
          <p:nvPr/>
        </p:nvSpPr>
        <p:spPr>
          <a:xfrm>
            <a:off x="442650" y="162450"/>
            <a:ext cx="65385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highlight>
                  <a:schemeClr val="accent5"/>
                </a:highlight>
                <a:latin typeface="Archivo Black"/>
                <a:ea typeface="Archivo Black"/>
                <a:cs typeface="Archivo Black"/>
                <a:sym typeface="Archivo Black"/>
              </a:rPr>
              <a:t>Mistä materiaaleista ja osista kännykät valmistetaan?</a:t>
            </a:r>
            <a:endParaRPr sz="27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t/>
            </a:r>
            <a:endParaRPr sz="27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t/>
            </a:r>
            <a:endParaRPr sz="2700">
              <a:highlight>
                <a:schemeClr val="accent5"/>
              </a:highlight>
              <a:latin typeface="Archivo Black"/>
              <a:ea typeface="Archivo Black"/>
              <a:cs typeface="Archivo Black"/>
              <a:sym typeface="Archivo Black"/>
            </a:endParaRPr>
          </a:p>
        </p:txBody>
      </p:sp>
      <p:pic>
        <p:nvPicPr>
          <p:cNvPr id="195" name="Google Shape;195;g23ae509faaa_0_156"/>
          <p:cNvPicPr preferRelativeResize="0"/>
          <p:nvPr/>
        </p:nvPicPr>
        <p:blipFill rotWithShape="1">
          <a:blip r:embed="rId3">
            <a:alphaModFix/>
          </a:blip>
          <a:srcRect b="0" l="0" r="0" t="0"/>
          <a:stretch/>
        </p:blipFill>
        <p:spPr>
          <a:xfrm rot="1141893">
            <a:off x="6410549" y="-48235"/>
            <a:ext cx="2000037" cy="2100356"/>
          </a:xfrm>
          <a:prstGeom prst="rect">
            <a:avLst/>
          </a:prstGeom>
          <a:noFill/>
          <a:ln>
            <a:noFill/>
          </a:ln>
        </p:spPr>
      </p:pic>
      <p:pic>
        <p:nvPicPr>
          <p:cNvPr id="196" name="Google Shape;196;g23ae509faaa_0_156"/>
          <p:cNvPicPr preferRelativeResize="0"/>
          <p:nvPr/>
        </p:nvPicPr>
        <p:blipFill rotWithShape="1">
          <a:blip r:embed="rId4">
            <a:alphaModFix/>
          </a:blip>
          <a:srcRect b="0" l="0" r="0" t="0"/>
          <a:stretch/>
        </p:blipFill>
        <p:spPr>
          <a:xfrm>
            <a:off x="5533900" y="1653900"/>
            <a:ext cx="3164476" cy="2509276"/>
          </a:xfrm>
          <a:prstGeom prst="rect">
            <a:avLst/>
          </a:prstGeom>
          <a:noFill/>
          <a:ln>
            <a:noFill/>
          </a:ln>
        </p:spPr>
      </p:pic>
      <p:pic>
        <p:nvPicPr>
          <p:cNvPr id="197" name="Google Shape;197;g23ae509faaa_0_156"/>
          <p:cNvPicPr preferRelativeResize="0"/>
          <p:nvPr/>
        </p:nvPicPr>
        <p:blipFill rotWithShape="1">
          <a:blip r:embed="rId5">
            <a:alphaModFix/>
          </a:blip>
          <a:srcRect b="0" l="0" r="0" t="0"/>
          <a:stretch/>
        </p:blipFill>
        <p:spPr>
          <a:xfrm>
            <a:off x="513898" y="1327487"/>
            <a:ext cx="4708375" cy="3330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23ae509faaa_0_168"/>
          <p:cNvSpPr txBox="1"/>
          <p:nvPr>
            <p:ph idx="4294967295" type="body"/>
          </p:nvPr>
        </p:nvSpPr>
        <p:spPr>
          <a:xfrm>
            <a:off x="526675" y="95250"/>
            <a:ext cx="8140500" cy="99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solidFill>
                  <a:srgbClr val="000000"/>
                </a:solidFill>
                <a:latin typeface="Montserrat"/>
                <a:ea typeface="Montserrat"/>
                <a:cs typeface="Montserrat"/>
                <a:sym typeface="Montserrat"/>
              </a:rPr>
              <a:t>Tuotantoketjujen tutkimus: Maailmankauppa on dynaaminen verkosto ihmisiä, ympäristöjä, eläimiä, yrityksiä, valtioita, infrastruktuureja…</a:t>
            </a:r>
            <a:br>
              <a:rPr b="1" lang="en" sz="1500">
                <a:solidFill>
                  <a:srgbClr val="000000"/>
                </a:solidFill>
                <a:latin typeface="Montserrat"/>
                <a:ea typeface="Montserrat"/>
                <a:cs typeface="Montserrat"/>
                <a:sym typeface="Montserrat"/>
              </a:rPr>
            </a:br>
            <a:r>
              <a:rPr b="1" lang="en" sz="1500">
                <a:solidFill>
                  <a:srgbClr val="000000"/>
                </a:solidFill>
                <a:latin typeface="Montserrat"/>
                <a:ea typeface="Montserrat"/>
                <a:cs typeface="Montserrat"/>
                <a:sym typeface="Montserrat"/>
              </a:rPr>
              <a:t>Tuote vaikuttaa niihin kaikkiin ennen kulutusta, sen aikana ja sen jälkeen</a:t>
            </a:r>
            <a:br>
              <a:rPr b="1" lang="en" sz="1500">
                <a:solidFill>
                  <a:srgbClr val="000000"/>
                </a:solidFill>
                <a:latin typeface="Montserrat"/>
                <a:ea typeface="Montserrat"/>
                <a:cs typeface="Montserrat"/>
                <a:sym typeface="Montserrat"/>
              </a:rPr>
            </a:br>
            <a:r>
              <a:rPr b="1" lang="en" sz="1500">
                <a:solidFill>
                  <a:srgbClr val="000000"/>
                </a:solidFill>
                <a:latin typeface="Montserrat"/>
                <a:ea typeface="Montserrat"/>
                <a:cs typeface="Montserrat"/>
                <a:sym typeface="Montserrat"/>
              </a:rPr>
              <a:t>→  tutkitaan elektroniikan elinkaarta</a:t>
            </a:r>
            <a:endParaRPr b="1" sz="1500">
              <a:solidFill>
                <a:srgbClr val="000000"/>
              </a:solidFill>
              <a:latin typeface="Montserrat"/>
              <a:ea typeface="Montserrat"/>
              <a:cs typeface="Montserrat"/>
              <a:sym typeface="Montserrat"/>
            </a:endParaRPr>
          </a:p>
          <a:p>
            <a:pPr indent="0" lvl="0" marL="0" rtl="0" algn="l">
              <a:lnSpc>
                <a:spcPct val="115000"/>
              </a:lnSpc>
              <a:spcBef>
                <a:spcPts val="1600"/>
              </a:spcBef>
              <a:spcAft>
                <a:spcPts val="1600"/>
              </a:spcAft>
              <a:buSzPts val="1800"/>
              <a:buNone/>
            </a:pPr>
            <a:r>
              <a:t/>
            </a:r>
            <a:endParaRPr b="1" sz="1600">
              <a:solidFill>
                <a:srgbClr val="000000"/>
              </a:solidFill>
            </a:endParaRPr>
          </a:p>
        </p:txBody>
      </p:sp>
      <p:pic>
        <p:nvPicPr>
          <p:cNvPr id="203" name="Google Shape;203;g23ae509faaa_0_168"/>
          <p:cNvPicPr preferRelativeResize="0"/>
          <p:nvPr/>
        </p:nvPicPr>
        <p:blipFill rotWithShape="1">
          <a:blip r:embed="rId3">
            <a:alphaModFix/>
          </a:blip>
          <a:srcRect b="0" l="0" r="0" t="0"/>
          <a:stretch/>
        </p:blipFill>
        <p:spPr>
          <a:xfrm>
            <a:off x="7730599" y="4311225"/>
            <a:ext cx="1167925" cy="657525"/>
          </a:xfrm>
          <a:prstGeom prst="rect">
            <a:avLst/>
          </a:prstGeom>
          <a:noFill/>
          <a:ln>
            <a:noFill/>
          </a:ln>
        </p:spPr>
      </p:pic>
      <p:pic>
        <p:nvPicPr>
          <p:cNvPr id="204" name="Google Shape;204;g23ae509faaa_0_168"/>
          <p:cNvPicPr preferRelativeResize="0"/>
          <p:nvPr/>
        </p:nvPicPr>
        <p:blipFill rotWithShape="1">
          <a:blip r:embed="rId4">
            <a:alphaModFix/>
          </a:blip>
          <a:srcRect b="0" l="0" r="0" t="0"/>
          <a:stretch/>
        </p:blipFill>
        <p:spPr>
          <a:xfrm rot="-293120">
            <a:off x="626260" y="1330925"/>
            <a:ext cx="3349431" cy="2481647"/>
          </a:xfrm>
          <a:prstGeom prst="rect">
            <a:avLst/>
          </a:prstGeom>
          <a:noFill/>
          <a:ln>
            <a:noFill/>
          </a:ln>
        </p:spPr>
      </p:pic>
      <p:pic>
        <p:nvPicPr>
          <p:cNvPr id="205" name="Google Shape;205;g23ae509faaa_0_168"/>
          <p:cNvPicPr preferRelativeResize="0"/>
          <p:nvPr/>
        </p:nvPicPr>
        <p:blipFill rotWithShape="1">
          <a:blip r:embed="rId5">
            <a:alphaModFix/>
          </a:blip>
          <a:srcRect b="0" l="0" r="0" t="0"/>
          <a:stretch/>
        </p:blipFill>
        <p:spPr>
          <a:xfrm rot="199187">
            <a:off x="5241776" y="1078144"/>
            <a:ext cx="3187647" cy="2238012"/>
          </a:xfrm>
          <a:prstGeom prst="rect">
            <a:avLst/>
          </a:prstGeom>
          <a:noFill/>
          <a:ln>
            <a:noFill/>
          </a:ln>
        </p:spPr>
      </p:pic>
      <p:sp>
        <p:nvSpPr>
          <p:cNvPr id="206" name="Google Shape;206;g23ae509faaa_0_168"/>
          <p:cNvSpPr txBox="1"/>
          <p:nvPr/>
        </p:nvSpPr>
        <p:spPr>
          <a:xfrm>
            <a:off x="4151825" y="3264525"/>
            <a:ext cx="2840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2000"/>
              <a:buFont typeface="Arial"/>
              <a:buNone/>
            </a:pPr>
            <a:r>
              <a:rPr lang="en">
                <a:latin typeface="Montserrat Medium"/>
                <a:ea typeface="Montserrat Medium"/>
                <a:cs typeface="Montserrat Medium"/>
                <a:sym typeface="Montserrat Medium"/>
              </a:rPr>
              <a:t>Harjoitus: Mitä näette valokuvissa? Koittakaa laittaa valokuvat järjestykseen vaiheiden mukaan.</a:t>
            </a:r>
            <a:endParaRPr>
              <a:latin typeface="Montserrat Medium"/>
              <a:ea typeface="Montserrat Medium"/>
              <a:cs typeface="Montserrat Medium"/>
              <a:sym typeface="Montserrat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g23ae509faaa_0_184"/>
          <p:cNvPicPr preferRelativeResize="0"/>
          <p:nvPr/>
        </p:nvPicPr>
        <p:blipFill rotWithShape="1">
          <a:blip r:embed="rId3">
            <a:alphaModFix/>
          </a:blip>
          <a:srcRect b="0" l="0" r="0" t="0"/>
          <a:stretch/>
        </p:blipFill>
        <p:spPr>
          <a:xfrm>
            <a:off x="5511602" y="1245879"/>
            <a:ext cx="3301240" cy="2965106"/>
          </a:xfrm>
          <a:prstGeom prst="rect">
            <a:avLst/>
          </a:prstGeom>
          <a:noFill/>
          <a:ln>
            <a:noFill/>
          </a:ln>
        </p:spPr>
      </p:pic>
      <p:pic>
        <p:nvPicPr>
          <p:cNvPr id="212" name="Google Shape;212;g23ae509faaa_0_184"/>
          <p:cNvPicPr preferRelativeResize="0"/>
          <p:nvPr/>
        </p:nvPicPr>
        <p:blipFill rotWithShape="1">
          <a:blip r:embed="rId4">
            <a:alphaModFix/>
          </a:blip>
          <a:srcRect b="0" l="12450" r="12457" t="0"/>
          <a:stretch/>
        </p:blipFill>
        <p:spPr>
          <a:xfrm>
            <a:off x="5676769" y="1245833"/>
            <a:ext cx="2970900" cy="2965200"/>
          </a:xfrm>
          <a:prstGeom prst="ellipse">
            <a:avLst/>
          </a:prstGeom>
          <a:noFill/>
          <a:ln cap="flat" cmpd="sng" w="28575">
            <a:solidFill>
              <a:srgbClr val="FFFFFF"/>
            </a:solidFill>
            <a:prstDash val="solid"/>
            <a:round/>
            <a:headEnd len="sm" w="sm" type="none"/>
            <a:tailEnd len="sm" w="sm" type="none"/>
          </a:ln>
        </p:spPr>
      </p:pic>
      <p:pic>
        <p:nvPicPr>
          <p:cNvPr id="213" name="Google Shape;213;g23ae509faaa_0_184"/>
          <p:cNvPicPr preferRelativeResize="0"/>
          <p:nvPr/>
        </p:nvPicPr>
        <p:blipFill rotWithShape="1">
          <a:blip r:embed="rId5">
            <a:alphaModFix/>
          </a:blip>
          <a:srcRect b="0" l="0" r="0" t="0"/>
          <a:stretch/>
        </p:blipFill>
        <p:spPr>
          <a:xfrm>
            <a:off x="2676025" y="0"/>
            <a:ext cx="3604200" cy="2299976"/>
          </a:xfrm>
          <a:prstGeom prst="rect">
            <a:avLst/>
          </a:prstGeom>
          <a:noFill/>
          <a:ln>
            <a:noFill/>
          </a:ln>
        </p:spPr>
      </p:pic>
      <p:sp>
        <p:nvSpPr>
          <p:cNvPr id="214" name="Google Shape;214;g23ae509faaa_0_184"/>
          <p:cNvSpPr txBox="1"/>
          <p:nvPr>
            <p:ph idx="4294967295" type="body"/>
          </p:nvPr>
        </p:nvSpPr>
        <p:spPr>
          <a:xfrm>
            <a:off x="3422100" y="341550"/>
            <a:ext cx="2299800" cy="124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100">
                <a:solidFill>
                  <a:srgbClr val="000000"/>
                </a:solidFill>
              </a:rPr>
              <a:t>KÄÄÄÄÄÄK! ONGELMIA KAIKKIALLA!</a:t>
            </a:r>
            <a:endParaRPr b="1" sz="2100">
              <a:solidFill>
                <a:srgbClr val="000000"/>
              </a:solidFill>
            </a:endParaRPr>
          </a:p>
          <a:p>
            <a:pPr indent="0" lvl="0" marL="0" rtl="0" algn="l">
              <a:lnSpc>
                <a:spcPct val="115000"/>
              </a:lnSpc>
              <a:spcBef>
                <a:spcPts val="1600"/>
              </a:spcBef>
              <a:spcAft>
                <a:spcPts val="0"/>
              </a:spcAft>
              <a:buNone/>
            </a:pPr>
            <a:r>
              <a:t/>
            </a:r>
            <a:endParaRPr b="1" sz="2100">
              <a:solidFill>
                <a:srgbClr val="000000"/>
              </a:solidFill>
            </a:endParaRPr>
          </a:p>
          <a:p>
            <a:pPr indent="0" lvl="0" marL="0" rtl="0" algn="l">
              <a:lnSpc>
                <a:spcPct val="115000"/>
              </a:lnSpc>
              <a:spcBef>
                <a:spcPts val="1600"/>
              </a:spcBef>
              <a:spcAft>
                <a:spcPts val="1600"/>
              </a:spcAft>
              <a:buSzPts val="1800"/>
              <a:buNone/>
            </a:pPr>
            <a:r>
              <a:t/>
            </a:r>
            <a:endParaRPr b="1" sz="2100">
              <a:solidFill>
                <a:srgbClr val="000000"/>
              </a:solidFill>
            </a:endParaRPr>
          </a:p>
        </p:txBody>
      </p:sp>
      <p:pic>
        <p:nvPicPr>
          <p:cNvPr id="215" name="Google Shape;215;g23ae509faaa_0_184"/>
          <p:cNvPicPr preferRelativeResize="0"/>
          <p:nvPr/>
        </p:nvPicPr>
        <p:blipFill rotWithShape="1">
          <a:blip r:embed="rId6">
            <a:alphaModFix/>
          </a:blip>
          <a:srcRect b="0" l="0" r="0" t="0"/>
          <a:stretch/>
        </p:blipFill>
        <p:spPr>
          <a:xfrm>
            <a:off x="7730599" y="4311225"/>
            <a:ext cx="1167925" cy="657525"/>
          </a:xfrm>
          <a:prstGeom prst="rect">
            <a:avLst/>
          </a:prstGeom>
          <a:noFill/>
          <a:ln>
            <a:noFill/>
          </a:ln>
        </p:spPr>
      </p:pic>
      <p:sp>
        <p:nvSpPr>
          <p:cNvPr id="216" name="Google Shape;216;g23ae509faaa_0_184"/>
          <p:cNvSpPr txBox="1"/>
          <p:nvPr/>
        </p:nvSpPr>
        <p:spPr>
          <a:xfrm>
            <a:off x="291350" y="1725700"/>
            <a:ext cx="33012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Ympäristö- ja ihmisoikeusongelmia on, jos kauppaa ei käydä kestävästi ja kulutamme liikaa.</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a:p>
            <a:pPr indent="0" lvl="0" marL="0" rtl="0" algn="l">
              <a:spcBef>
                <a:spcPts val="0"/>
              </a:spcBef>
              <a:spcAft>
                <a:spcPts val="0"/>
              </a:spcAft>
              <a:buNone/>
            </a:pPr>
            <a:r>
              <a:rPr lang="en">
                <a:latin typeface="Montserrat Medium"/>
                <a:ea typeface="Montserrat Medium"/>
                <a:cs typeface="Montserrat Medium"/>
                <a:sym typeface="Montserrat Medium"/>
              </a:rPr>
              <a:t>→  Ensiaskel on tuotantoketjujen tutkimus ja kriittinen kuluttajuus:</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a:p>
            <a:pPr indent="0" lvl="0" marL="0" rtl="0" algn="l">
              <a:spcBef>
                <a:spcPts val="0"/>
              </a:spcBef>
              <a:spcAft>
                <a:spcPts val="0"/>
              </a:spcAft>
              <a:buNone/>
            </a:pPr>
            <a:r>
              <a:rPr lang="en">
                <a:latin typeface="Montserrat Medium"/>
                <a:ea typeface="Montserrat Medium"/>
                <a:cs typeface="Montserrat Medium"/>
                <a:sym typeface="Montserrat Medium"/>
              </a:rPr>
              <a:t>Mitä ongelmia meidän täytyy ratkaista?</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23ae509faaa_0_2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800"/>
              <a:t>Välitehtävä: jatka lausetta! </a:t>
            </a:r>
            <a:endParaRPr sz="2800"/>
          </a:p>
          <a:p>
            <a:pPr indent="0" lvl="0" marL="0" rtl="0" algn="l">
              <a:lnSpc>
                <a:spcPct val="100000"/>
              </a:lnSpc>
              <a:spcBef>
                <a:spcPts val="0"/>
              </a:spcBef>
              <a:spcAft>
                <a:spcPts val="0"/>
              </a:spcAft>
              <a:buNone/>
            </a:pPr>
            <a:r>
              <a:rPr lang="en" sz="2800"/>
              <a:t>Voit käyttää apuna työpajan valokuvia</a:t>
            </a:r>
            <a:endParaRPr sz="2800"/>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SzPts val="3000"/>
              <a:buNone/>
            </a:pPr>
            <a:r>
              <a:t/>
            </a:r>
            <a:endParaRPr/>
          </a:p>
        </p:txBody>
      </p:sp>
      <p:sp>
        <p:nvSpPr>
          <p:cNvPr id="222" name="Google Shape;222;g23ae509faaa_0_271"/>
          <p:cNvSpPr txBox="1"/>
          <p:nvPr>
            <p:ph idx="1" type="body"/>
          </p:nvPr>
        </p:nvSpPr>
        <p:spPr>
          <a:xfrm>
            <a:off x="311700" y="1641650"/>
            <a:ext cx="4518000" cy="24303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AutoNum type="arabicPeriod"/>
            </a:pPr>
            <a:r>
              <a:rPr lang="en"/>
              <a:t>Elektroniikan tuotannossa pitäisi ratkaista se, että... </a:t>
            </a:r>
            <a:endParaRPr/>
          </a:p>
          <a:p>
            <a:pPr indent="-342900" lvl="0" marL="457200" rtl="0" algn="l">
              <a:lnSpc>
                <a:spcPct val="115000"/>
              </a:lnSpc>
              <a:spcBef>
                <a:spcPts val="0"/>
              </a:spcBef>
              <a:spcAft>
                <a:spcPts val="0"/>
              </a:spcAft>
              <a:buSzPts val="1800"/>
              <a:buAutoNum type="arabicPeriod"/>
            </a:pPr>
            <a:r>
              <a:rPr lang="en"/>
              <a:t>Mielestäni ihmisten pitäisi vaikuttaa ja toimia ainakin niin, että... </a:t>
            </a:r>
            <a:endParaRPr/>
          </a:p>
          <a:p>
            <a:pPr indent="0" lvl="0" marL="0" rtl="0" algn="l">
              <a:lnSpc>
                <a:spcPct val="115000"/>
              </a:lnSpc>
              <a:spcBef>
                <a:spcPts val="1600"/>
              </a:spcBef>
              <a:spcAft>
                <a:spcPts val="0"/>
              </a:spcAft>
              <a:buNone/>
            </a:pPr>
            <a:r>
              <a:t/>
            </a:r>
            <a:endParaRPr/>
          </a:p>
          <a:p>
            <a:pPr indent="0" lvl="0" marL="0" rtl="0" algn="l">
              <a:lnSpc>
                <a:spcPct val="115000"/>
              </a:lnSpc>
              <a:spcBef>
                <a:spcPts val="1600"/>
              </a:spcBef>
              <a:spcAft>
                <a:spcPts val="0"/>
              </a:spcAft>
              <a:buClr>
                <a:srgbClr val="000000"/>
              </a:buClr>
              <a:buSzPts val="1100"/>
              <a:buFont typeface="Arial"/>
              <a:buNone/>
            </a:pPr>
            <a:r>
              <a:t/>
            </a:r>
            <a:endParaRPr/>
          </a:p>
          <a:p>
            <a:pPr indent="0" lvl="0" marL="0" rtl="0" algn="l">
              <a:lnSpc>
                <a:spcPct val="115000"/>
              </a:lnSpc>
              <a:spcBef>
                <a:spcPts val="1600"/>
              </a:spcBef>
              <a:spcAft>
                <a:spcPts val="1600"/>
              </a:spcAft>
              <a:buSzPts val="1800"/>
              <a:buNone/>
            </a:pPr>
            <a:r>
              <a:t/>
            </a:r>
            <a:endParaRPr/>
          </a:p>
        </p:txBody>
      </p:sp>
      <p:pic>
        <p:nvPicPr>
          <p:cNvPr id="223" name="Google Shape;223;g23ae509faaa_0_271"/>
          <p:cNvPicPr preferRelativeResize="0"/>
          <p:nvPr/>
        </p:nvPicPr>
        <p:blipFill rotWithShape="1">
          <a:blip r:embed="rId3">
            <a:alphaModFix/>
          </a:blip>
          <a:srcRect b="0" l="0" r="0" t="0"/>
          <a:stretch/>
        </p:blipFill>
        <p:spPr>
          <a:xfrm rot="851857">
            <a:off x="5175486" y="1624721"/>
            <a:ext cx="1022708" cy="2095743"/>
          </a:xfrm>
          <a:prstGeom prst="rect">
            <a:avLst/>
          </a:prstGeom>
          <a:noFill/>
          <a:ln>
            <a:noFill/>
          </a:ln>
        </p:spPr>
      </p:pic>
      <p:pic>
        <p:nvPicPr>
          <p:cNvPr id="224" name="Google Shape;224;g23ae509faaa_0_271"/>
          <p:cNvPicPr preferRelativeResize="0"/>
          <p:nvPr/>
        </p:nvPicPr>
        <p:blipFill rotWithShape="1">
          <a:blip r:embed="rId4">
            <a:alphaModFix/>
          </a:blip>
          <a:srcRect b="0" l="0" r="0" t="0"/>
          <a:stretch/>
        </p:blipFill>
        <p:spPr>
          <a:xfrm rot="-1038985">
            <a:off x="6781520" y="1926711"/>
            <a:ext cx="1733829" cy="1860188"/>
          </a:xfrm>
          <a:prstGeom prst="rect">
            <a:avLst/>
          </a:prstGeom>
          <a:solidFill>
            <a:srgbClr val="FFFFFF"/>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23ae509faaa_0_359"/>
          <p:cNvSpPr txBox="1"/>
          <p:nvPr/>
        </p:nvSpPr>
        <p:spPr>
          <a:xfrm>
            <a:off x="4443125" y="861500"/>
            <a:ext cx="4588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highlight>
                  <a:schemeClr val="accent5"/>
                </a:highlight>
                <a:latin typeface="Archivo Black"/>
                <a:ea typeface="Archivo Black"/>
                <a:cs typeface="Archivo Black"/>
                <a:sym typeface="Archivo Black"/>
              </a:rPr>
              <a:t>JEEEEE, RATKAISUJA KAIKKIALLA!</a:t>
            </a:r>
            <a:endParaRPr sz="27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t/>
            </a:r>
            <a:endParaRPr sz="27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t/>
            </a:r>
            <a:endParaRPr sz="2700">
              <a:highlight>
                <a:schemeClr val="accent5"/>
              </a:highlight>
              <a:latin typeface="Archivo Black"/>
              <a:ea typeface="Archivo Black"/>
              <a:cs typeface="Archivo Black"/>
              <a:sym typeface="Archivo Black"/>
            </a:endParaRPr>
          </a:p>
        </p:txBody>
      </p:sp>
      <p:pic>
        <p:nvPicPr>
          <p:cNvPr id="230" name="Google Shape;230;g23ae509faaa_0_359"/>
          <p:cNvPicPr preferRelativeResize="0"/>
          <p:nvPr/>
        </p:nvPicPr>
        <p:blipFill rotWithShape="1">
          <a:blip r:embed="rId3">
            <a:alphaModFix/>
          </a:blip>
          <a:srcRect b="0" l="0" r="0" t="0"/>
          <a:stretch/>
        </p:blipFill>
        <p:spPr>
          <a:xfrm rot="780376">
            <a:off x="220013" y="3571850"/>
            <a:ext cx="1387451" cy="1222500"/>
          </a:xfrm>
          <a:prstGeom prst="rect">
            <a:avLst/>
          </a:prstGeom>
          <a:noFill/>
          <a:ln>
            <a:noFill/>
          </a:ln>
        </p:spPr>
      </p:pic>
      <p:pic>
        <p:nvPicPr>
          <p:cNvPr id="231" name="Google Shape;231;g23ae509faaa_0_359"/>
          <p:cNvPicPr preferRelativeResize="0"/>
          <p:nvPr/>
        </p:nvPicPr>
        <p:blipFill rotWithShape="1">
          <a:blip r:embed="rId4">
            <a:alphaModFix/>
          </a:blip>
          <a:srcRect b="0" l="0" r="0" t="0"/>
          <a:stretch/>
        </p:blipFill>
        <p:spPr>
          <a:xfrm>
            <a:off x="1211250" y="1655600"/>
            <a:ext cx="3669040" cy="2336599"/>
          </a:xfrm>
          <a:prstGeom prst="rect">
            <a:avLst/>
          </a:prstGeom>
          <a:noFill/>
          <a:ln>
            <a:noFill/>
          </a:ln>
        </p:spPr>
      </p:pic>
      <p:pic>
        <p:nvPicPr>
          <p:cNvPr id="232" name="Google Shape;232;g23ae509faaa_0_359"/>
          <p:cNvPicPr preferRelativeResize="0"/>
          <p:nvPr/>
        </p:nvPicPr>
        <p:blipFill rotWithShape="1">
          <a:blip r:embed="rId5">
            <a:alphaModFix/>
          </a:blip>
          <a:srcRect b="0" l="0" r="0" t="0"/>
          <a:stretch/>
        </p:blipFill>
        <p:spPr>
          <a:xfrm rot="-1141076">
            <a:off x="-859168" y="370088"/>
            <a:ext cx="6832735" cy="957521"/>
          </a:xfrm>
          <a:prstGeom prst="rect">
            <a:avLst/>
          </a:prstGeom>
          <a:noFill/>
          <a:ln>
            <a:noFill/>
          </a:ln>
        </p:spPr>
      </p:pic>
      <p:sp>
        <p:nvSpPr>
          <p:cNvPr id="233" name="Google Shape;233;g23ae509faaa_0_359"/>
          <p:cNvSpPr txBox="1"/>
          <p:nvPr/>
        </p:nvSpPr>
        <p:spPr>
          <a:xfrm rot="587422">
            <a:off x="1835500" y="2364815"/>
            <a:ext cx="2420552" cy="61556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dk1"/>
                </a:solidFill>
                <a:latin typeface="Archivo Black"/>
                <a:ea typeface="Archivo Black"/>
                <a:cs typeface="Archivo Black"/>
                <a:sym typeface="Archivo Black"/>
              </a:rPr>
              <a:t>y</a:t>
            </a:r>
            <a:r>
              <a:rPr lang="en" sz="2800">
                <a:solidFill>
                  <a:schemeClr val="dk1"/>
                </a:solidFill>
                <a:latin typeface="Archivo Black"/>
                <a:ea typeface="Archivo Black"/>
                <a:cs typeface="Archivo Black"/>
                <a:sym typeface="Archivo Black"/>
              </a:rPr>
              <a:t>es we can</a:t>
            </a:r>
            <a:endParaRPr sz="2800">
              <a:solidFill>
                <a:schemeClr val="dk1"/>
              </a:solidFill>
              <a:latin typeface="Archivo Black"/>
              <a:ea typeface="Archivo Black"/>
              <a:cs typeface="Archivo Black"/>
              <a:sym typeface="Archivo Black"/>
            </a:endParaRPr>
          </a:p>
        </p:txBody>
      </p:sp>
      <p:sp>
        <p:nvSpPr>
          <p:cNvPr id="234" name="Google Shape;234;g23ae509faaa_0_359"/>
          <p:cNvSpPr txBox="1"/>
          <p:nvPr/>
        </p:nvSpPr>
        <p:spPr>
          <a:xfrm>
            <a:off x="5401225" y="1994650"/>
            <a:ext cx="28911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Montserrat Medium"/>
                <a:ea typeface="Montserrat Medium"/>
                <a:cs typeface="Montserrat Medium"/>
                <a:sym typeface="Montserrat Medium"/>
              </a:rPr>
              <a:t>Tutustutaan vaikuttamiseen vastamainosten, meemien ja someviestien kautta</a:t>
            </a:r>
            <a:endParaRPr sz="200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8" name="Shape 238"/>
        <p:cNvGrpSpPr/>
        <p:nvPr/>
      </p:nvGrpSpPr>
      <p:grpSpPr>
        <a:xfrm>
          <a:off x="0" y="0"/>
          <a:ext cx="0" cy="0"/>
          <a:chOff x="0" y="0"/>
          <a:chExt cx="0" cy="0"/>
        </a:xfrm>
      </p:grpSpPr>
      <p:pic>
        <p:nvPicPr>
          <p:cNvPr id="239" name="Google Shape;239;g23ae509faaa_0_374"/>
          <p:cNvPicPr preferRelativeResize="0"/>
          <p:nvPr/>
        </p:nvPicPr>
        <p:blipFill rotWithShape="1">
          <a:blip r:embed="rId3">
            <a:alphaModFix/>
          </a:blip>
          <a:srcRect b="0" l="0" r="0" t="0"/>
          <a:stretch/>
        </p:blipFill>
        <p:spPr>
          <a:xfrm>
            <a:off x="6364595" y="0"/>
            <a:ext cx="2779406" cy="5143500"/>
          </a:xfrm>
          <a:prstGeom prst="rect">
            <a:avLst/>
          </a:prstGeom>
          <a:noFill/>
          <a:ln>
            <a:noFill/>
          </a:ln>
        </p:spPr>
      </p:pic>
      <p:pic>
        <p:nvPicPr>
          <p:cNvPr id="240" name="Google Shape;240;g23ae509faaa_0_374"/>
          <p:cNvPicPr preferRelativeResize="0"/>
          <p:nvPr/>
        </p:nvPicPr>
        <p:blipFill rotWithShape="1">
          <a:blip r:embed="rId4">
            <a:alphaModFix/>
          </a:blip>
          <a:srcRect b="0" l="0" r="0" t="0"/>
          <a:stretch/>
        </p:blipFill>
        <p:spPr>
          <a:xfrm>
            <a:off x="7730599" y="4311225"/>
            <a:ext cx="1167925" cy="657525"/>
          </a:xfrm>
          <a:prstGeom prst="rect">
            <a:avLst/>
          </a:prstGeom>
          <a:noFill/>
          <a:ln>
            <a:noFill/>
          </a:ln>
        </p:spPr>
      </p:pic>
      <p:sp>
        <p:nvSpPr>
          <p:cNvPr id="241" name="Google Shape;241;g23ae509faaa_0_374"/>
          <p:cNvSpPr txBox="1"/>
          <p:nvPr>
            <p:ph type="title"/>
          </p:nvPr>
        </p:nvSpPr>
        <p:spPr>
          <a:xfrm>
            <a:off x="274550" y="588300"/>
            <a:ext cx="5899800" cy="3966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0000"/>
                </a:solidFill>
              </a:rPr>
              <a:t>Vastamainoksen tekijä</a:t>
            </a:r>
            <a:endParaRPr sz="2800">
              <a:solidFill>
                <a:srgbClr val="000000"/>
              </a:solidFill>
            </a:endParaRPr>
          </a:p>
          <a:p>
            <a:pPr indent="0" lvl="0" marL="0" rtl="0" algn="l">
              <a:lnSpc>
                <a:spcPct val="100000"/>
              </a:lnSpc>
              <a:spcBef>
                <a:spcPts val="0"/>
              </a:spcBef>
              <a:spcAft>
                <a:spcPts val="0"/>
              </a:spcAft>
              <a:buNone/>
            </a:pPr>
            <a:r>
              <a:rPr lang="en" sz="2800">
                <a:solidFill>
                  <a:srgbClr val="000000"/>
                </a:solidFill>
              </a:rPr>
              <a:t>pohtii mainoksen sanomaa</a:t>
            </a:r>
            <a:endParaRPr sz="2800">
              <a:solidFill>
                <a:srgbClr val="000000"/>
              </a:solidFill>
            </a:endParaRPr>
          </a:p>
          <a:p>
            <a:pPr indent="0" lvl="0" marL="0" rtl="0" algn="l">
              <a:lnSpc>
                <a:spcPct val="100000"/>
              </a:lnSpc>
              <a:spcBef>
                <a:spcPts val="0"/>
              </a:spcBef>
              <a:spcAft>
                <a:spcPts val="0"/>
              </a:spcAft>
              <a:buNone/>
            </a:pPr>
            <a:r>
              <a:rPr lang="en" sz="2800">
                <a:solidFill>
                  <a:srgbClr val="000000"/>
                </a:solidFill>
              </a:rPr>
              <a:t>ja vaikutuskeinoja</a:t>
            </a:r>
            <a:endParaRPr sz="2800">
              <a:solidFill>
                <a:srgbClr val="000000"/>
              </a:solidFill>
            </a:endParaRPr>
          </a:p>
          <a:p>
            <a:pPr indent="0" lvl="0" marL="0" rtl="0" algn="l">
              <a:lnSpc>
                <a:spcPct val="100000"/>
              </a:lnSpc>
              <a:spcBef>
                <a:spcPts val="0"/>
              </a:spcBef>
              <a:spcAft>
                <a:spcPts val="0"/>
              </a:spcAft>
              <a:buNone/>
            </a:pPr>
            <a:r>
              <a:t/>
            </a:r>
            <a:endParaRPr sz="2800">
              <a:solidFill>
                <a:srgbClr val="000000"/>
              </a:solidFill>
            </a:endParaRPr>
          </a:p>
          <a:p>
            <a:pPr indent="0" lvl="0" marL="0" rtl="0" algn="l">
              <a:lnSpc>
                <a:spcPct val="100000"/>
              </a:lnSpc>
              <a:spcBef>
                <a:spcPts val="0"/>
              </a:spcBef>
              <a:spcAft>
                <a:spcPts val="0"/>
              </a:spcAft>
              <a:buNone/>
            </a:pPr>
            <a:r>
              <a:rPr lang="en" sz="1900">
                <a:solidFill>
                  <a:srgbClr val="000000"/>
                </a:solidFill>
                <a:latin typeface="Montserrat"/>
                <a:ea typeface="Montserrat"/>
                <a:cs typeface="Montserrat"/>
                <a:sym typeface="Montserrat"/>
              </a:rPr>
              <a:t>→  muuttaa kuvaa, logoa</a:t>
            </a:r>
            <a:endParaRPr sz="1900">
              <a:solidFill>
                <a:srgbClr val="000000"/>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900">
                <a:solidFill>
                  <a:srgbClr val="000000"/>
                </a:solidFill>
                <a:latin typeface="Montserrat"/>
                <a:ea typeface="Montserrat"/>
                <a:cs typeface="Montserrat"/>
                <a:sym typeface="Montserrat"/>
              </a:rPr>
              <a:t>tai tekstiä</a:t>
            </a:r>
            <a:endParaRPr sz="1900">
              <a:solidFill>
                <a:srgbClr val="000000"/>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900">
                <a:solidFill>
                  <a:srgbClr val="000000"/>
                </a:solidFill>
                <a:latin typeface="Montserrat"/>
                <a:ea typeface="Montserrat"/>
                <a:cs typeface="Montserrat"/>
                <a:sym typeface="Montserrat"/>
              </a:rPr>
              <a:t>→  esittää vastaviestin, kommentin tai kysymyksen</a:t>
            </a:r>
            <a:endParaRPr sz="1900">
              <a:solidFill>
                <a:srgbClr val="000000"/>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900">
                <a:solidFill>
                  <a:srgbClr val="000000"/>
                </a:solidFill>
                <a:latin typeface="Montserrat"/>
                <a:ea typeface="Montserrat"/>
                <a:cs typeface="Montserrat"/>
                <a:sym typeface="Montserrat"/>
              </a:rPr>
              <a:t>→  naurattaa tai haastaa miettimään asioita, jotka on mainoksista piilotettu</a:t>
            </a:r>
            <a:endParaRPr sz="1900">
              <a:solidFill>
                <a:srgbClr val="000000"/>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2800">
              <a:solidFill>
                <a:srgbClr val="000000"/>
              </a:solidFill>
            </a:endParaRPr>
          </a:p>
          <a:p>
            <a:pPr indent="0" lvl="0" marL="0" rtl="0" algn="l">
              <a:lnSpc>
                <a:spcPct val="100000"/>
              </a:lnSpc>
              <a:spcBef>
                <a:spcPts val="0"/>
              </a:spcBef>
              <a:spcAft>
                <a:spcPts val="0"/>
              </a:spcAft>
              <a:buNone/>
            </a:pPr>
            <a:r>
              <a:t/>
            </a:r>
            <a:endParaRPr sz="2800">
              <a:solidFill>
                <a:srgbClr val="000000"/>
              </a:solidFill>
            </a:endParaRPr>
          </a:p>
          <a:p>
            <a:pPr indent="0" lvl="0" marL="0" rtl="0" algn="l">
              <a:lnSpc>
                <a:spcPct val="100000"/>
              </a:lnSpc>
              <a:spcBef>
                <a:spcPts val="0"/>
              </a:spcBef>
              <a:spcAft>
                <a:spcPts val="0"/>
              </a:spcAft>
              <a:buSzPts val="4800"/>
              <a:buNone/>
            </a:pPr>
            <a:r>
              <a:t/>
            </a:r>
            <a:endParaRPr sz="2800">
              <a:solidFill>
                <a:srgbClr val="000000"/>
              </a:solidFill>
            </a:endParaRPr>
          </a:p>
        </p:txBody>
      </p:sp>
      <p:sp>
        <p:nvSpPr>
          <p:cNvPr id="242" name="Google Shape;242;g23ae509faaa_0_374"/>
          <p:cNvSpPr txBox="1"/>
          <p:nvPr>
            <p:ph idx="4294967295" type="body"/>
          </p:nvPr>
        </p:nvSpPr>
        <p:spPr>
          <a:xfrm>
            <a:off x="980525" y="3843625"/>
            <a:ext cx="3591300" cy="296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000000"/>
                </a:solidFill>
              </a:rPr>
              <a:t>Vastamainonta on visuaalinen tapa vaikuttaa ja herättää kriittistä keskustelua kulutusyhteiskunnan ongelmista.</a:t>
            </a:r>
            <a:endParaRPr sz="1500">
              <a:solidFill>
                <a:srgbClr val="000000"/>
              </a:solidFill>
            </a:endParaRPr>
          </a:p>
          <a:p>
            <a:pPr indent="0" lvl="0" marL="0" rtl="0" algn="l">
              <a:lnSpc>
                <a:spcPct val="115000"/>
              </a:lnSpc>
              <a:spcBef>
                <a:spcPts val="1600"/>
              </a:spcBef>
              <a:spcAft>
                <a:spcPts val="0"/>
              </a:spcAft>
              <a:buNone/>
            </a:pPr>
            <a:r>
              <a:t/>
            </a:r>
            <a:endParaRPr sz="1500">
              <a:solidFill>
                <a:srgbClr val="000000"/>
              </a:solidFill>
            </a:endParaRPr>
          </a:p>
          <a:p>
            <a:pPr indent="0" lvl="0" marL="0" rtl="0" algn="l">
              <a:lnSpc>
                <a:spcPct val="115000"/>
              </a:lnSpc>
              <a:spcBef>
                <a:spcPts val="1600"/>
              </a:spcBef>
              <a:spcAft>
                <a:spcPts val="1600"/>
              </a:spcAft>
              <a:buSzPts val="1800"/>
              <a:buNone/>
            </a:pPr>
            <a:r>
              <a:t/>
            </a:r>
            <a:endParaRPr sz="1500">
              <a:solidFill>
                <a:srgbClr val="000000"/>
              </a:solidFill>
            </a:endParaRPr>
          </a:p>
        </p:txBody>
      </p:sp>
      <p:pic>
        <p:nvPicPr>
          <p:cNvPr id="243" name="Google Shape;243;g23ae509faaa_0_374"/>
          <p:cNvPicPr preferRelativeResize="0"/>
          <p:nvPr/>
        </p:nvPicPr>
        <p:blipFill rotWithShape="1">
          <a:blip r:embed="rId5">
            <a:alphaModFix/>
          </a:blip>
          <a:srcRect b="0" l="0" r="0" t="0"/>
          <a:stretch/>
        </p:blipFill>
        <p:spPr>
          <a:xfrm>
            <a:off x="5694700" y="155973"/>
            <a:ext cx="3287877" cy="4831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7" name="Shape 247"/>
        <p:cNvGrpSpPr/>
        <p:nvPr/>
      </p:nvGrpSpPr>
      <p:grpSpPr>
        <a:xfrm>
          <a:off x="0" y="0"/>
          <a:ext cx="0" cy="0"/>
          <a:chOff x="0" y="0"/>
          <a:chExt cx="0" cy="0"/>
        </a:xfrm>
      </p:grpSpPr>
      <p:pic>
        <p:nvPicPr>
          <p:cNvPr id="248" name="Google Shape;248;g23ae509faaa_0_389"/>
          <p:cNvPicPr preferRelativeResize="0"/>
          <p:nvPr/>
        </p:nvPicPr>
        <p:blipFill rotWithShape="1">
          <a:blip r:embed="rId3">
            <a:alphaModFix/>
          </a:blip>
          <a:srcRect b="0" l="0" r="0" t="0"/>
          <a:stretch/>
        </p:blipFill>
        <p:spPr>
          <a:xfrm>
            <a:off x="6364595" y="0"/>
            <a:ext cx="2779406" cy="5143500"/>
          </a:xfrm>
          <a:prstGeom prst="rect">
            <a:avLst/>
          </a:prstGeom>
          <a:noFill/>
          <a:ln>
            <a:noFill/>
          </a:ln>
        </p:spPr>
      </p:pic>
      <p:pic>
        <p:nvPicPr>
          <p:cNvPr id="249" name="Google Shape;249;g23ae509faaa_0_389"/>
          <p:cNvPicPr preferRelativeResize="0"/>
          <p:nvPr/>
        </p:nvPicPr>
        <p:blipFill rotWithShape="1">
          <a:blip r:embed="rId4">
            <a:alphaModFix/>
          </a:blip>
          <a:srcRect b="0" l="0" r="0" t="0"/>
          <a:stretch/>
        </p:blipFill>
        <p:spPr>
          <a:xfrm>
            <a:off x="7730599" y="4311225"/>
            <a:ext cx="1167925" cy="657525"/>
          </a:xfrm>
          <a:prstGeom prst="rect">
            <a:avLst/>
          </a:prstGeom>
          <a:noFill/>
          <a:ln>
            <a:noFill/>
          </a:ln>
        </p:spPr>
      </p:pic>
      <p:sp>
        <p:nvSpPr>
          <p:cNvPr id="250" name="Google Shape;250;g23ae509faaa_0_389"/>
          <p:cNvSpPr txBox="1"/>
          <p:nvPr>
            <p:ph type="title"/>
          </p:nvPr>
        </p:nvSpPr>
        <p:spPr>
          <a:xfrm>
            <a:off x="274550" y="588300"/>
            <a:ext cx="5899800" cy="3966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0000"/>
                </a:solidFill>
              </a:rPr>
              <a:t>Vastamainoksen tekijä</a:t>
            </a:r>
            <a:endParaRPr sz="2800">
              <a:solidFill>
                <a:srgbClr val="000000"/>
              </a:solidFill>
            </a:endParaRPr>
          </a:p>
          <a:p>
            <a:pPr indent="0" lvl="0" marL="0" rtl="0" algn="l">
              <a:lnSpc>
                <a:spcPct val="100000"/>
              </a:lnSpc>
              <a:spcBef>
                <a:spcPts val="0"/>
              </a:spcBef>
              <a:spcAft>
                <a:spcPts val="0"/>
              </a:spcAft>
              <a:buNone/>
            </a:pPr>
            <a:r>
              <a:rPr lang="en" sz="2800">
                <a:solidFill>
                  <a:srgbClr val="000000"/>
                </a:solidFill>
              </a:rPr>
              <a:t>pohtii mainoksen sanomaa</a:t>
            </a:r>
            <a:endParaRPr sz="2800">
              <a:solidFill>
                <a:srgbClr val="000000"/>
              </a:solidFill>
            </a:endParaRPr>
          </a:p>
          <a:p>
            <a:pPr indent="0" lvl="0" marL="0" rtl="0" algn="l">
              <a:lnSpc>
                <a:spcPct val="100000"/>
              </a:lnSpc>
              <a:spcBef>
                <a:spcPts val="0"/>
              </a:spcBef>
              <a:spcAft>
                <a:spcPts val="0"/>
              </a:spcAft>
              <a:buNone/>
            </a:pPr>
            <a:r>
              <a:rPr lang="en" sz="2800">
                <a:solidFill>
                  <a:srgbClr val="000000"/>
                </a:solidFill>
              </a:rPr>
              <a:t>ja vaikutuskeinoja</a:t>
            </a:r>
            <a:endParaRPr sz="2800">
              <a:solidFill>
                <a:srgbClr val="000000"/>
              </a:solidFill>
            </a:endParaRPr>
          </a:p>
          <a:p>
            <a:pPr indent="0" lvl="0" marL="0" rtl="0" algn="l">
              <a:lnSpc>
                <a:spcPct val="100000"/>
              </a:lnSpc>
              <a:spcBef>
                <a:spcPts val="0"/>
              </a:spcBef>
              <a:spcAft>
                <a:spcPts val="0"/>
              </a:spcAft>
              <a:buNone/>
            </a:pPr>
            <a:r>
              <a:t/>
            </a:r>
            <a:endParaRPr sz="2800">
              <a:solidFill>
                <a:srgbClr val="000000"/>
              </a:solidFill>
            </a:endParaRPr>
          </a:p>
          <a:p>
            <a:pPr indent="0" lvl="0" marL="0" rtl="0" algn="l">
              <a:lnSpc>
                <a:spcPct val="100000"/>
              </a:lnSpc>
              <a:spcBef>
                <a:spcPts val="0"/>
              </a:spcBef>
              <a:spcAft>
                <a:spcPts val="0"/>
              </a:spcAft>
              <a:buNone/>
            </a:pPr>
            <a:r>
              <a:rPr lang="en" sz="1900">
                <a:solidFill>
                  <a:srgbClr val="000000"/>
                </a:solidFill>
                <a:latin typeface="Montserrat"/>
                <a:ea typeface="Montserrat"/>
                <a:cs typeface="Montserrat"/>
                <a:sym typeface="Montserrat"/>
              </a:rPr>
              <a:t>→  muuttaa kuvaa, logoa</a:t>
            </a:r>
            <a:endParaRPr sz="1900">
              <a:solidFill>
                <a:srgbClr val="000000"/>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900">
                <a:solidFill>
                  <a:srgbClr val="000000"/>
                </a:solidFill>
                <a:latin typeface="Montserrat"/>
                <a:ea typeface="Montserrat"/>
                <a:cs typeface="Montserrat"/>
                <a:sym typeface="Montserrat"/>
              </a:rPr>
              <a:t>tai tekstiä</a:t>
            </a:r>
            <a:endParaRPr sz="1900">
              <a:solidFill>
                <a:srgbClr val="000000"/>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900">
                <a:solidFill>
                  <a:srgbClr val="000000"/>
                </a:solidFill>
                <a:latin typeface="Montserrat"/>
                <a:ea typeface="Montserrat"/>
                <a:cs typeface="Montserrat"/>
                <a:sym typeface="Montserrat"/>
              </a:rPr>
              <a:t>→  esittää vastaviestin, kommentin tai kysymyksen</a:t>
            </a:r>
            <a:endParaRPr sz="1900">
              <a:solidFill>
                <a:srgbClr val="000000"/>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900">
                <a:solidFill>
                  <a:srgbClr val="000000"/>
                </a:solidFill>
                <a:latin typeface="Montserrat"/>
                <a:ea typeface="Montserrat"/>
                <a:cs typeface="Montserrat"/>
                <a:sym typeface="Montserrat"/>
              </a:rPr>
              <a:t>→  naurattaa tai haastaa miettimään asioita, jotka on mainoksista piilotettu</a:t>
            </a:r>
            <a:endParaRPr sz="1900">
              <a:solidFill>
                <a:srgbClr val="000000"/>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2800">
              <a:solidFill>
                <a:srgbClr val="000000"/>
              </a:solidFill>
            </a:endParaRPr>
          </a:p>
          <a:p>
            <a:pPr indent="0" lvl="0" marL="0" rtl="0" algn="l">
              <a:lnSpc>
                <a:spcPct val="100000"/>
              </a:lnSpc>
              <a:spcBef>
                <a:spcPts val="0"/>
              </a:spcBef>
              <a:spcAft>
                <a:spcPts val="0"/>
              </a:spcAft>
              <a:buNone/>
            </a:pPr>
            <a:r>
              <a:t/>
            </a:r>
            <a:endParaRPr sz="2800">
              <a:solidFill>
                <a:srgbClr val="000000"/>
              </a:solidFill>
            </a:endParaRPr>
          </a:p>
          <a:p>
            <a:pPr indent="0" lvl="0" marL="0" rtl="0" algn="l">
              <a:lnSpc>
                <a:spcPct val="100000"/>
              </a:lnSpc>
              <a:spcBef>
                <a:spcPts val="0"/>
              </a:spcBef>
              <a:spcAft>
                <a:spcPts val="0"/>
              </a:spcAft>
              <a:buSzPts val="4800"/>
              <a:buNone/>
            </a:pPr>
            <a:r>
              <a:t/>
            </a:r>
            <a:endParaRPr sz="2800">
              <a:solidFill>
                <a:srgbClr val="000000"/>
              </a:solidFill>
            </a:endParaRPr>
          </a:p>
        </p:txBody>
      </p:sp>
      <p:pic>
        <p:nvPicPr>
          <p:cNvPr id="251" name="Google Shape;251;g23ae509faaa_0_389"/>
          <p:cNvPicPr preferRelativeResize="0"/>
          <p:nvPr/>
        </p:nvPicPr>
        <p:blipFill rotWithShape="1">
          <a:blip r:embed="rId5">
            <a:alphaModFix/>
          </a:blip>
          <a:srcRect b="0" l="0" r="0" t="0"/>
          <a:stretch/>
        </p:blipFill>
        <p:spPr>
          <a:xfrm>
            <a:off x="5703800" y="180188"/>
            <a:ext cx="3295577" cy="4783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B77F"/>
        </a:solidFill>
      </p:bgPr>
    </p:bg>
    <p:spTree>
      <p:nvGrpSpPr>
        <p:cNvPr id="91" name="Shape 91"/>
        <p:cNvGrpSpPr/>
        <p:nvPr/>
      </p:nvGrpSpPr>
      <p:grpSpPr>
        <a:xfrm>
          <a:off x="0" y="0"/>
          <a:ext cx="0" cy="0"/>
          <a:chOff x="0" y="0"/>
          <a:chExt cx="0" cy="0"/>
        </a:xfrm>
      </p:grpSpPr>
      <p:sp>
        <p:nvSpPr>
          <p:cNvPr id="92" name="Google Shape;92;g2330214816e_0_13"/>
          <p:cNvSpPr/>
          <p:nvPr/>
        </p:nvSpPr>
        <p:spPr>
          <a:xfrm>
            <a:off x="6409375" y="1653600"/>
            <a:ext cx="2506800" cy="21870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g2330214816e_0_13"/>
          <p:cNvSpPr/>
          <p:nvPr/>
        </p:nvSpPr>
        <p:spPr>
          <a:xfrm>
            <a:off x="487650" y="1653600"/>
            <a:ext cx="2113800" cy="15111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g2330214816e_0_13"/>
          <p:cNvSpPr/>
          <p:nvPr/>
        </p:nvSpPr>
        <p:spPr>
          <a:xfrm>
            <a:off x="2964325" y="1653600"/>
            <a:ext cx="3163800" cy="20685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g2330214816e_0_13"/>
          <p:cNvSpPr txBox="1"/>
          <p:nvPr>
            <p:ph type="title"/>
          </p:nvPr>
        </p:nvSpPr>
        <p:spPr>
          <a:xfrm>
            <a:off x="2517582" y="85453"/>
            <a:ext cx="4259100" cy="489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solidFill>
                  <a:srgbClr val="FFFFFF"/>
                </a:solidFill>
              </a:rPr>
              <a:t>KUKA EETTI?</a:t>
            </a:r>
            <a:endParaRPr>
              <a:solidFill>
                <a:srgbClr val="FFFFFF"/>
              </a:solidFill>
            </a:endParaRPr>
          </a:p>
        </p:txBody>
      </p:sp>
      <p:sp>
        <p:nvSpPr>
          <p:cNvPr id="96" name="Google Shape;96;g2330214816e_0_13"/>
          <p:cNvSpPr txBox="1"/>
          <p:nvPr>
            <p:ph idx="4294967295" type="body"/>
          </p:nvPr>
        </p:nvSpPr>
        <p:spPr>
          <a:xfrm>
            <a:off x="475375" y="1653600"/>
            <a:ext cx="2207700" cy="156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rgbClr val="000000"/>
              </a:buClr>
              <a:buSzPts val="1800"/>
              <a:buFont typeface="Arial"/>
              <a:buNone/>
            </a:pPr>
            <a:r>
              <a:rPr lang="en" sz="1300"/>
              <a:t>EETTI edistää maailmankaupan oikeudenmukaisuutta, kestäviä tuotantotapoja ja vastuullista kuluttamista</a:t>
            </a:r>
            <a:endParaRPr sz="1300"/>
          </a:p>
        </p:txBody>
      </p:sp>
      <p:sp>
        <p:nvSpPr>
          <p:cNvPr id="97" name="Google Shape;97;g2330214816e_0_13"/>
          <p:cNvSpPr txBox="1"/>
          <p:nvPr>
            <p:ph idx="4294967295" type="body"/>
          </p:nvPr>
        </p:nvSpPr>
        <p:spPr>
          <a:xfrm>
            <a:off x="2964325" y="1653600"/>
            <a:ext cx="3163800" cy="223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t>TYÖPAJASSA</a:t>
            </a:r>
            <a:r>
              <a:rPr lang="en" sz="1300"/>
              <a:t> </a:t>
            </a:r>
            <a:r>
              <a:rPr lang="en" sz="1300"/>
              <a:t>tutkitaan ja vaikutetaan: Millainen on kännykän elinkaari? Mitä ongelmia kulutuksessa ja tuotannossa on ratkaistava? Miten mainoksilla ja vastamainoksilla vaikutetaan ihmisiin? Miten yritykset, valtiot ja kuluttajat voivat vaikuttaa?</a:t>
            </a:r>
            <a:endParaRPr sz="1300"/>
          </a:p>
          <a:p>
            <a:pPr indent="0" lvl="0" marL="0" rtl="0" algn="l">
              <a:lnSpc>
                <a:spcPct val="115000"/>
              </a:lnSpc>
              <a:spcBef>
                <a:spcPts val="1600"/>
              </a:spcBef>
              <a:spcAft>
                <a:spcPts val="0"/>
              </a:spcAft>
              <a:buNone/>
            </a:pPr>
            <a:r>
              <a:t/>
            </a:r>
            <a:endParaRPr sz="700"/>
          </a:p>
          <a:p>
            <a:pPr indent="0" lvl="0" marL="0" rtl="0" algn="l">
              <a:lnSpc>
                <a:spcPct val="115000"/>
              </a:lnSpc>
              <a:spcBef>
                <a:spcPts val="1600"/>
              </a:spcBef>
              <a:spcAft>
                <a:spcPts val="1600"/>
              </a:spcAft>
              <a:buSzPts val="1800"/>
              <a:buNone/>
            </a:pPr>
            <a:r>
              <a:t/>
            </a:r>
            <a:endParaRPr sz="700"/>
          </a:p>
        </p:txBody>
      </p:sp>
      <p:sp>
        <p:nvSpPr>
          <p:cNvPr id="98" name="Google Shape;98;g2330214816e_0_13"/>
          <p:cNvSpPr txBox="1"/>
          <p:nvPr>
            <p:ph idx="4294967295" type="body"/>
          </p:nvPr>
        </p:nvSpPr>
        <p:spPr>
          <a:xfrm>
            <a:off x="6357225" y="1653600"/>
            <a:ext cx="2559000" cy="236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t>→ Opitaan kriittisyyttä tutkimalla mainosta, karttaa, valokuvia ja vastamainoksia</a:t>
            </a:r>
            <a:br>
              <a:rPr lang="en" sz="1300"/>
            </a:br>
            <a:r>
              <a:rPr lang="en" sz="1300"/>
              <a:t>→ Vaikutetaan itse tekemällä omia meemejä ja someviestintää</a:t>
            </a:r>
            <a:br>
              <a:rPr lang="en" sz="1300"/>
            </a:br>
            <a:r>
              <a:rPr lang="en" sz="1300"/>
              <a:t>→ Tutustutaan vaikuttamisen tapoihin</a:t>
            </a:r>
            <a:endParaRPr sz="1300"/>
          </a:p>
          <a:p>
            <a:pPr indent="0" lvl="0" marL="0" rtl="0" algn="l">
              <a:lnSpc>
                <a:spcPct val="115000"/>
              </a:lnSpc>
              <a:spcBef>
                <a:spcPts val="1600"/>
              </a:spcBef>
              <a:spcAft>
                <a:spcPts val="0"/>
              </a:spcAft>
              <a:buNone/>
            </a:pPr>
            <a:r>
              <a:t/>
            </a:r>
            <a:endParaRPr sz="700"/>
          </a:p>
          <a:p>
            <a:pPr indent="0" lvl="0" marL="0" rtl="0" algn="l">
              <a:lnSpc>
                <a:spcPct val="115000"/>
              </a:lnSpc>
              <a:spcBef>
                <a:spcPts val="1600"/>
              </a:spcBef>
              <a:spcAft>
                <a:spcPts val="1600"/>
              </a:spcAft>
              <a:buSzPts val="1800"/>
              <a:buNone/>
            </a:pPr>
            <a:r>
              <a:t/>
            </a:r>
            <a:endParaRPr sz="700"/>
          </a:p>
        </p:txBody>
      </p:sp>
      <p:sp>
        <p:nvSpPr>
          <p:cNvPr id="99" name="Google Shape;99;g2330214816e_0_13"/>
          <p:cNvSpPr txBox="1"/>
          <p:nvPr>
            <p:ph idx="4294967295" type="body"/>
          </p:nvPr>
        </p:nvSpPr>
        <p:spPr>
          <a:xfrm>
            <a:off x="3887325" y="4331075"/>
            <a:ext cx="3539400" cy="48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t>Eeva Kemppainen ja Eerika Heinonen, 2019</a:t>
            </a:r>
            <a:endParaRPr sz="1200"/>
          </a:p>
          <a:p>
            <a:pPr indent="0" lvl="0" marL="0" rtl="0" algn="ctr">
              <a:lnSpc>
                <a:spcPct val="115000"/>
              </a:lnSpc>
              <a:spcBef>
                <a:spcPts val="1600"/>
              </a:spcBef>
              <a:spcAft>
                <a:spcPts val="0"/>
              </a:spcAft>
              <a:buNone/>
            </a:pPr>
            <a:r>
              <a:t/>
            </a:r>
            <a:endParaRPr sz="700"/>
          </a:p>
          <a:p>
            <a:pPr indent="0" lvl="0" marL="0" rtl="0" algn="ctr">
              <a:lnSpc>
                <a:spcPct val="115000"/>
              </a:lnSpc>
              <a:spcBef>
                <a:spcPts val="1600"/>
              </a:spcBef>
              <a:spcAft>
                <a:spcPts val="1600"/>
              </a:spcAft>
              <a:buSzPts val="1800"/>
              <a:buNone/>
            </a:pPr>
            <a:r>
              <a:t/>
            </a:r>
            <a:endParaRPr sz="700"/>
          </a:p>
        </p:txBody>
      </p:sp>
      <p:sp>
        <p:nvSpPr>
          <p:cNvPr id="100" name="Google Shape;100;g2330214816e_0_13"/>
          <p:cNvSpPr/>
          <p:nvPr/>
        </p:nvSpPr>
        <p:spPr>
          <a:xfrm>
            <a:off x="11575" y="0"/>
            <a:ext cx="9144000" cy="10791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g2330214816e_0_13"/>
          <p:cNvSpPr txBox="1"/>
          <p:nvPr>
            <p:ph type="title"/>
          </p:nvPr>
        </p:nvSpPr>
        <p:spPr>
          <a:xfrm>
            <a:off x="2163825" y="218225"/>
            <a:ext cx="4601400" cy="861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MIKÄ</a:t>
            </a:r>
            <a:r>
              <a:rPr lang="en"/>
              <a:t> EETTI?</a:t>
            </a:r>
            <a:endParaRPr/>
          </a:p>
        </p:txBody>
      </p:sp>
      <p:pic>
        <p:nvPicPr>
          <p:cNvPr id="102" name="Google Shape;102;g2330214816e_0_13"/>
          <p:cNvPicPr preferRelativeResize="0"/>
          <p:nvPr/>
        </p:nvPicPr>
        <p:blipFill rotWithShape="1">
          <a:blip r:embed="rId3">
            <a:alphaModFix/>
          </a:blip>
          <a:srcRect b="0" l="0" r="0" t="0"/>
          <a:stretch/>
        </p:blipFill>
        <p:spPr>
          <a:xfrm rot="-1420685">
            <a:off x="825224" y="3075915"/>
            <a:ext cx="2000037" cy="210035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23ae509faaa_0_399"/>
          <p:cNvSpPr txBox="1"/>
          <p:nvPr/>
        </p:nvSpPr>
        <p:spPr>
          <a:xfrm>
            <a:off x="442650" y="162450"/>
            <a:ext cx="81522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highlight>
                  <a:schemeClr val="accent5"/>
                </a:highlight>
                <a:latin typeface="Archivo Black"/>
                <a:ea typeface="Archivo Black"/>
                <a:cs typeface="Archivo Black"/>
                <a:sym typeface="Archivo Black"/>
              </a:rPr>
              <a:t>Meemin tekijä vaikuttaa käyttämällä tunnettuja kuvia ja mustaa huumoria</a:t>
            </a:r>
            <a:endParaRPr sz="27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t/>
            </a:r>
            <a:endParaRPr sz="27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t/>
            </a:r>
            <a:endParaRPr sz="2700">
              <a:highlight>
                <a:schemeClr val="accent5"/>
              </a:highlight>
              <a:latin typeface="Archivo Black"/>
              <a:ea typeface="Archivo Black"/>
              <a:cs typeface="Archivo Black"/>
              <a:sym typeface="Archivo Black"/>
            </a:endParaRPr>
          </a:p>
        </p:txBody>
      </p:sp>
      <p:pic>
        <p:nvPicPr>
          <p:cNvPr id="257" name="Google Shape;257;g23ae509faaa_0_399"/>
          <p:cNvPicPr preferRelativeResize="0"/>
          <p:nvPr/>
        </p:nvPicPr>
        <p:blipFill rotWithShape="1">
          <a:blip r:embed="rId3">
            <a:alphaModFix/>
          </a:blip>
          <a:srcRect b="0" l="0" r="0" t="0"/>
          <a:stretch/>
        </p:blipFill>
        <p:spPr>
          <a:xfrm>
            <a:off x="544000" y="1305475"/>
            <a:ext cx="2505226" cy="3340326"/>
          </a:xfrm>
          <a:prstGeom prst="rect">
            <a:avLst/>
          </a:prstGeom>
          <a:noFill/>
          <a:ln>
            <a:noFill/>
          </a:ln>
        </p:spPr>
      </p:pic>
      <p:pic>
        <p:nvPicPr>
          <p:cNvPr id="258" name="Google Shape;258;g23ae509faaa_0_399"/>
          <p:cNvPicPr preferRelativeResize="0"/>
          <p:nvPr/>
        </p:nvPicPr>
        <p:blipFill rotWithShape="1">
          <a:blip r:embed="rId4">
            <a:alphaModFix/>
          </a:blip>
          <a:srcRect b="0" l="0" r="0" t="0"/>
          <a:stretch/>
        </p:blipFill>
        <p:spPr>
          <a:xfrm>
            <a:off x="6231050" y="1507200"/>
            <a:ext cx="2722876" cy="1699200"/>
          </a:xfrm>
          <a:prstGeom prst="rect">
            <a:avLst/>
          </a:prstGeom>
          <a:noFill/>
          <a:ln>
            <a:noFill/>
          </a:ln>
        </p:spPr>
      </p:pic>
      <p:pic>
        <p:nvPicPr>
          <p:cNvPr id="259" name="Google Shape;259;g23ae509faaa_0_399"/>
          <p:cNvPicPr preferRelativeResize="0"/>
          <p:nvPr/>
        </p:nvPicPr>
        <p:blipFill rotWithShape="1">
          <a:blip r:embed="rId5">
            <a:alphaModFix/>
          </a:blip>
          <a:srcRect b="0" l="0" r="0" t="0"/>
          <a:stretch/>
        </p:blipFill>
        <p:spPr>
          <a:xfrm>
            <a:off x="3272388" y="1507200"/>
            <a:ext cx="2802725" cy="2936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23ae509faaa_0_411"/>
          <p:cNvSpPr txBox="1"/>
          <p:nvPr/>
        </p:nvSpPr>
        <p:spPr>
          <a:xfrm>
            <a:off x="442650" y="162450"/>
            <a:ext cx="8152200" cy="184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700">
                <a:highlight>
                  <a:schemeClr val="accent5"/>
                </a:highlight>
                <a:latin typeface="Archivo Black"/>
                <a:ea typeface="Archivo Black"/>
                <a:cs typeface="Archivo Black"/>
                <a:sym typeface="Archivo Black"/>
              </a:rPr>
              <a:t>Galleria: vastamainoksia, meemejä ja somepostauksia</a:t>
            </a:r>
            <a:endParaRPr sz="27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t/>
            </a:r>
            <a:endParaRPr sz="27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t/>
            </a:r>
            <a:endParaRPr sz="2700">
              <a:highlight>
                <a:schemeClr val="accent5"/>
              </a:highlight>
              <a:latin typeface="Archivo Black"/>
              <a:ea typeface="Archivo Black"/>
              <a:cs typeface="Archivo Black"/>
              <a:sym typeface="Archivo Black"/>
            </a:endParaRPr>
          </a:p>
        </p:txBody>
      </p:sp>
      <p:pic>
        <p:nvPicPr>
          <p:cNvPr id="265" name="Google Shape;265;g23ae509faaa_0_411"/>
          <p:cNvPicPr preferRelativeResize="0"/>
          <p:nvPr/>
        </p:nvPicPr>
        <p:blipFill rotWithShape="1">
          <a:blip r:embed="rId3">
            <a:alphaModFix/>
          </a:blip>
          <a:srcRect b="0" l="0" r="0" t="0"/>
          <a:stretch/>
        </p:blipFill>
        <p:spPr>
          <a:xfrm>
            <a:off x="5298200" y="1185075"/>
            <a:ext cx="3195872" cy="2039400"/>
          </a:xfrm>
          <a:prstGeom prst="rect">
            <a:avLst/>
          </a:prstGeom>
          <a:noFill/>
          <a:ln>
            <a:noFill/>
          </a:ln>
        </p:spPr>
      </p:pic>
      <p:pic>
        <p:nvPicPr>
          <p:cNvPr id="266" name="Google Shape;266;g23ae509faaa_0_411"/>
          <p:cNvPicPr preferRelativeResize="0"/>
          <p:nvPr/>
        </p:nvPicPr>
        <p:blipFill rotWithShape="1">
          <a:blip r:embed="rId3">
            <a:alphaModFix/>
          </a:blip>
          <a:srcRect b="0" l="0" r="0" t="0"/>
          <a:stretch/>
        </p:blipFill>
        <p:spPr>
          <a:xfrm flipH="1">
            <a:off x="442650" y="1337050"/>
            <a:ext cx="3195872" cy="2039400"/>
          </a:xfrm>
          <a:prstGeom prst="rect">
            <a:avLst/>
          </a:prstGeom>
          <a:noFill/>
          <a:ln>
            <a:noFill/>
          </a:ln>
        </p:spPr>
      </p:pic>
      <p:pic>
        <p:nvPicPr>
          <p:cNvPr id="267" name="Google Shape;267;g23ae509faaa_0_411"/>
          <p:cNvPicPr preferRelativeResize="0"/>
          <p:nvPr/>
        </p:nvPicPr>
        <p:blipFill rotWithShape="1">
          <a:blip r:embed="rId3">
            <a:alphaModFix/>
          </a:blip>
          <a:srcRect b="0" l="0" r="0" t="0"/>
          <a:stretch/>
        </p:blipFill>
        <p:spPr>
          <a:xfrm>
            <a:off x="3046925" y="2900700"/>
            <a:ext cx="3195872" cy="2039400"/>
          </a:xfrm>
          <a:prstGeom prst="rect">
            <a:avLst/>
          </a:prstGeom>
          <a:noFill/>
          <a:ln>
            <a:noFill/>
          </a:ln>
        </p:spPr>
      </p:pic>
      <p:sp>
        <p:nvSpPr>
          <p:cNvPr id="268" name="Google Shape;268;g23ae509faaa_0_411"/>
          <p:cNvSpPr txBox="1"/>
          <p:nvPr/>
        </p:nvSpPr>
        <p:spPr>
          <a:xfrm>
            <a:off x="1098175" y="1809750"/>
            <a:ext cx="2540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Mikä kuvan viesti on?</a:t>
            </a:r>
            <a:endParaRPr>
              <a:latin typeface="Montserrat Medium"/>
              <a:ea typeface="Montserrat Medium"/>
              <a:cs typeface="Montserrat Medium"/>
              <a:sym typeface="Montserrat Medium"/>
            </a:endParaRPr>
          </a:p>
          <a:p>
            <a:pPr indent="0" lvl="0" marL="0" rtl="0" algn="l">
              <a:spcBef>
                <a:spcPts val="0"/>
              </a:spcBef>
              <a:spcAft>
                <a:spcPts val="0"/>
              </a:spcAft>
              <a:buNone/>
            </a:pPr>
            <a:r>
              <a:rPr lang="en">
                <a:latin typeface="Montserrat Medium"/>
                <a:ea typeface="Montserrat Medium"/>
                <a:cs typeface="Montserrat Medium"/>
                <a:sym typeface="Montserrat Medium"/>
              </a:rPr>
              <a:t>Miten sillä yritetään vaikuttaa?</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sp>
        <p:nvSpPr>
          <p:cNvPr id="269" name="Google Shape;269;g23ae509faaa_0_411"/>
          <p:cNvSpPr txBox="1"/>
          <p:nvPr/>
        </p:nvSpPr>
        <p:spPr>
          <a:xfrm>
            <a:off x="3504675" y="3376450"/>
            <a:ext cx="2470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Onko kuva vakava vai saako sen musta huumori nauramaan?</a:t>
            </a:r>
            <a:endParaRPr>
              <a:latin typeface="Montserrat Medium"/>
              <a:ea typeface="Montserrat Medium"/>
              <a:cs typeface="Montserrat Medium"/>
              <a:sym typeface="Montserrat Medium"/>
            </a:endParaRPr>
          </a:p>
        </p:txBody>
      </p:sp>
      <p:sp>
        <p:nvSpPr>
          <p:cNvPr id="270" name="Google Shape;270;g23ae509faaa_0_411"/>
          <p:cNvSpPr txBox="1"/>
          <p:nvPr/>
        </p:nvSpPr>
        <p:spPr>
          <a:xfrm>
            <a:off x="5737400" y="1557625"/>
            <a:ext cx="2269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Tunnistatko, mikä tuote tai brändi vastamainoksessa on muokattu?</a:t>
            </a:r>
            <a:endParaRPr>
              <a:latin typeface="Montserrat Medium"/>
              <a:ea typeface="Montserrat Medium"/>
              <a:cs typeface="Montserrat Medium"/>
              <a:sym typeface="Montserrat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23ae509faaa_0_429"/>
          <p:cNvSpPr txBox="1"/>
          <p:nvPr/>
        </p:nvSpPr>
        <p:spPr>
          <a:xfrm>
            <a:off x="728400" y="179250"/>
            <a:ext cx="81522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highlight>
                  <a:schemeClr val="accent5"/>
                </a:highlight>
                <a:latin typeface="Archivo Black"/>
                <a:ea typeface="Archivo Black"/>
                <a:cs typeface="Archivo Black"/>
                <a:sym typeface="Archivo Black"/>
              </a:rPr>
              <a:t>HUH HUH, NYT TARVITAAN</a:t>
            </a:r>
            <a:endParaRPr sz="27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rPr lang="en" sz="2700">
                <a:highlight>
                  <a:schemeClr val="accent5"/>
                </a:highlight>
                <a:latin typeface="Archivo Black"/>
                <a:ea typeface="Archivo Black"/>
                <a:cs typeface="Archivo Black"/>
                <a:sym typeface="Archivo Black"/>
              </a:rPr>
              <a:t>RATKAISUJA JA VIESTINTÄÄ!</a:t>
            </a:r>
            <a:endParaRPr sz="27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t/>
            </a:r>
            <a:endParaRPr sz="27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t/>
            </a:r>
            <a:endParaRPr sz="27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t/>
            </a:r>
            <a:endParaRPr sz="27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t/>
            </a:r>
            <a:endParaRPr sz="2700">
              <a:highlight>
                <a:schemeClr val="accent5"/>
              </a:highlight>
              <a:latin typeface="Archivo Black"/>
              <a:ea typeface="Archivo Black"/>
              <a:cs typeface="Archivo Black"/>
              <a:sym typeface="Archivo Black"/>
            </a:endParaRPr>
          </a:p>
        </p:txBody>
      </p:sp>
      <p:sp>
        <p:nvSpPr>
          <p:cNvPr id="276" name="Google Shape;276;g23ae509faaa_0_429"/>
          <p:cNvSpPr txBox="1"/>
          <p:nvPr/>
        </p:nvSpPr>
        <p:spPr>
          <a:xfrm>
            <a:off x="913300" y="1271875"/>
            <a:ext cx="67908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Montserrat Medium"/>
                <a:ea typeface="Montserrat Medium"/>
                <a:cs typeface="Montserrat Medium"/>
                <a:sym typeface="Montserrat Medium"/>
              </a:rPr>
              <a:t>Suunnittele parin kanssa kännykällä oma naseva meemi tai lyhyt somevaikuttamispostaus. Teemana on elektroniikan tuotanto ja kulutuskriittisyys.</a:t>
            </a:r>
            <a:endParaRPr sz="2100">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pic>
        <p:nvPicPr>
          <p:cNvPr id="277" name="Google Shape;277;g23ae509faaa_0_429"/>
          <p:cNvPicPr preferRelativeResize="0"/>
          <p:nvPr/>
        </p:nvPicPr>
        <p:blipFill rotWithShape="1">
          <a:blip r:embed="rId3">
            <a:alphaModFix/>
          </a:blip>
          <a:srcRect b="0" l="0" r="0" t="0"/>
          <a:stretch/>
        </p:blipFill>
        <p:spPr>
          <a:xfrm>
            <a:off x="5" y="2965063"/>
            <a:ext cx="9144000" cy="223332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23ae509faaa_0_690"/>
          <p:cNvSpPr/>
          <p:nvPr/>
        </p:nvSpPr>
        <p:spPr>
          <a:xfrm>
            <a:off x="4572000" y="3154450"/>
            <a:ext cx="4191000" cy="1008600"/>
          </a:xfrm>
          <a:prstGeom prst="rect">
            <a:avLst/>
          </a:prstGeom>
          <a:solidFill>
            <a:srgbClr val="A7519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g23ae509faaa_0_690"/>
          <p:cNvSpPr txBox="1"/>
          <p:nvPr>
            <p:ph type="title"/>
          </p:nvPr>
        </p:nvSpPr>
        <p:spPr>
          <a:xfrm>
            <a:off x="207300" y="128875"/>
            <a:ext cx="10455000" cy="88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600"/>
              <a:t>Vaikuttamisvinkit: oma meemi tai somepostaus</a:t>
            </a:r>
            <a:endParaRPr sz="2600"/>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SzPts val="3000"/>
              <a:buNone/>
            </a:pPr>
            <a:r>
              <a:t/>
            </a:r>
            <a:endParaRPr/>
          </a:p>
        </p:txBody>
      </p:sp>
      <p:sp>
        <p:nvSpPr>
          <p:cNvPr id="284" name="Google Shape;284;g23ae509faaa_0_690"/>
          <p:cNvSpPr txBox="1"/>
          <p:nvPr>
            <p:ph idx="1" type="body"/>
          </p:nvPr>
        </p:nvSpPr>
        <p:spPr>
          <a:xfrm>
            <a:off x="311700" y="633125"/>
            <a:ext cx="8701200" cy="343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1. </a:t>
            </a:r>
            <a:r>
              <a:rPr b="1" lang="en">
                <a:latin typeface="Montserrat"/>
                <a:ea typeface="Montserrat"/>
                <a:cs typeface="Montserrat"/>
                <a:sym typeface="Montserrat"/>
              </a:rPr>
              <a:t>Meemi: </a:t>
            </a:r>
            <a:r>
              <a:rPr lang="en"/>
              <a:t> Kirjoita googleen ‘meme generator’ ja valitse generaattori, esim. Imgflip. Valitse sopiva kuva, jonka haluat jakaa somessa, ja kirjoita sen päälle humoristinen teksti elektroniikan tuotantoon tai kuluttamiseen liittyen. Tallenna kuva tai ota kuvakaappaus.</a:t>
            </a:r>
            <a:endParaRPr/>
          </a:p>
          <a:p>
            <a:pPr indent="0" lvl="0" marL="0" rtl="0" algn="l">
              <a:lnSpc>
                <a:spcPct val="115000"/>
              </a:lnSpc>
              <a:spcBef>
                <a:spcPts val="1600"/>
              </a:spcBef>
              <a:spcAft>
                <a:spcPts val="0"/>
              </a:spcAft>
              <a:buNone/>
            </a:pPr>
            <a:r>
              <a:rPr b="1" lang="en">
                <a:latin typeface="Montserrat"/>
                <a:ea typeface="Montserrat"/>
                <a:cs typeface="Montserrat"/>
                <a:sym typeface="Montserrat"/>
              </a:rPr>
              <a:t>Somepostaus: </a:t>
            </a:r>
            <a:r>
              <a:rPr lang="en"/>
              <a:t>Valitse sopiva valokuva tai vastamainos, jonka haluat jakaa somessa. Kirjoittakaa ytimekäs viesti elektroniikan tuotantoon tai kuluttamiseen liittyen kuvan päälle, alle tai kuvatekstiksi. Tallenna kuva tai ota kuvakaappaus.</a:t>
            </a:r>
            <a:endParaRPr/>
          </a:p>
          <a:p>
            <a:pPr indent="0" lvl="0" marL="0" rtl="0" algn="l">
              <a:lnSpc>
                <a:spcPct val="115000"/>
              </a:lnSpc>
              <a:spcBef>
                <a:spcPts val="1600"/>
              </a:spcBef>
              <a:spcAft>
                <a:spcPts val="0"/>
              </a:spcAft>
              <a:buNone/>
            </a:pPr>
            <a:r>
              <a:rPr lang="en"/>
              <a:t>2. Lähetä kuva työpajan ohjaajalle.</a:t>
            </a:r>
            <a:endParaRPr/>
          </a:p>
          <a:p>
            <a:pPr indent="0" lvl="0" marL="0" rtl="0" algn="l">
              <a:lnSpc>
                <a:spcPct val="115000"/>
              </a:lnSpc>
              <a:spcBef>
                <a:spcPts val="1600"/>
              </a:spcBef>
              <a:spcAft>
                <a:spcPts val="0"/>
              </a:spcAft>
              <a:buNone/>
            </a:pPr>
            <a:r>
              <a:t/>
            </a:r>
            <a:endParaRPr/>
          </a:p>
          <a:p>
            <a:pPr indent="0" lvl="0" marL="0" rtl="0" algn="l">
              <a:lnSpc>
                <a:spcPct val="115000"/>
              </a:lnSpc>
              <a:spcBef>
                <a:spcPts val="1600"/>
              </a:spcBef>
              <a:spcAft>
                <a:spcPts val="1600"/>
              </a:spcAft>
              <a:buSzPts val="1800"/>
              <a:buNone/>
            </a:pPr>
            <a:r>
              <a:t/>
            </a:r>
            <a:endParaRPr/>
          </a:p>
        </p:txBody>
      </p:sp>
      <p:sp>
        <p:nvSpPr>
          <p:cNvPr id="285" name="Google Shape;285;g23ae509faaa_0_690"/>
          <p:cNvSpPr txBox="1"/>
          <p:nvPr/>
        </p:nvSpPr>
        <p:spPr>
          <a:xfrm>
            <a:off x="4572000" y="3154450"/>
            <a:ext cx="4440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Halutessasi julkaise postaus Instagramissa ja tägää Eetti_ry.</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 Huom! Eetti saattaa jakaa kuvan somessa, kirjoita halutessasi viestiin tekijän nimet.</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9" name="Shape 289"/>
        <p:cNvGrpSpPr/>
        <p:nvPr/>
      </p:nvGrpSpPr>
      <p:grpSpPr>
        <a:xfrm>
          <a:off x="0" y="0"/>
          <a:ext cx="0" cy="0"/>
          <a:chOff x="0" y="0"/>
          <a:chExt cx="0" cy="0"/>
        </a:xfrm>
      </p:grpSpPr>
      <p:pic>
        <p:nvPicPr>
          <p:cNvPr id="290" name="Google Shape;290;g23ae509faaa_0_701"/>
          <p:cNvPicPr preferRelativeResize="0"/>
          <p:nvPr/>
        </p:nvPicPr>
        <p:blipFill rotWithShape="1">
          <a:blip r:embed="rId3">
            <a:alphaModFix/>
          </a:blip>
          <a:srcRect b="0" l="0" r="0" t="0"/>
          <a:stretch/>
        </p:blipFill>
        <p:spPr>
          <a:xfrm>
            <a:off x="6364595" y="0"/>
            <a:ext cx="2779406" cy="5143500"/>
          </a:xfrm>
          <a:prstGeom prst="rect">
            <a:avLst/>
          </a:prstGeom>
          <a:noFill/>
          <a:ln>
            <a:noFill/>
          </a:ln>
        </p:spPr>
      </p:pic>
      <p:pic>
        <p:nvPicPr>
          <p:cNvPr id="291" name="Google Shape;291;g23ae509faaa_0_701"/>
          <p:cNvPicPr preferRelativeResize="0"/>
          <p:nvPr/>
        </p:nvPicPr>
        <p:blipFill rotWithShape="1">
          <a:blip r:embed="rId4">
            <a:alphaModFix/>
          </a:blip>
          <a:srcRect b="0" l="0" r="0" t="0"/>
          <a:stretch/>
        </p:blipFill>
        <p:spPr>
          <a:xfrm>
            <a:off x="6083900" y="1207125"/>
            <a:ext cx="2955901" cy="2654933"/>
          </a:xfrm>
          <a:prstGeom prst="rect">
            <a:avLst/>
          </a:prstGeom>
          <a:noFill/>
          <a:ln>
            <a:noFill/>
          </a:ln>
        </p:spPr>
      </p:pic>
      <p:pic>
        <p:nvPicPr>
          <p:cNvPr id="292" name="Google Shape;292;g23ae509faaa_0_701"/>
          <p:cNvPicPr preferRelativeResize="0"/>
          <p:nvPr/>
        </p:nvPicPr>
        <p:blipFill rotWithShape="1">
          <a:blip r:embed="rId5">
            <a:alphaModFix/>
          </a:blip>
          <a:srcRect b="0" l="0" r="0" t="0"/>
          <a:stretch/>
        </p:blipFill>
        <p:spPr>
          <a:xfrm>
            <a:off x="6624114" y="1458413"/>
            <a:ext cx="2415676" cy="3685085"/>
          </a:xfrm>
          <a:prstGeom prst="rect">
            <a:avLst/>
          </a:prstGeom>
          <a:noFill/>
          <a:ln>
            <a:noFill/>
          </a:ln>
        </p:spPr>
      </p:pic>
      <p:pic>
        <p:nvPicPr>
          <p:cNvPr id="293" name="Google Shape;293;g23ae509faaa_0_701"/>
          <p:cNvPicPr preferRelativeResize="0"/>
          <p:nvPr/>
        </p:nvPicPr>
        <p:blipFill rotWithShape="1">
          <a:blip r:embed="rId6">
            <a:alphaModFix/>
          </a:blip>
          <a:srcRect b="0" l="0" r="0" t="0"/>
          <a:stretch/>
        </p:blipFill>
        <p:spPr>
          <a:xfrm>
            <a:off x="-1169125" y="-273137"/>
            <a:ext cx="2869535" cy="2654926"/>
          </a:xfrm>
          <a:prstGeom prst="rect">
            <a:avLst/>
          </a:prstGeom>
          <a:noFill/>
          <a:ln>
            <a:noFill/>
          </a:ln>
        </p:spPr>
      </p:pic>
      <p:pic>
        <p:nvPicPr>
          <p:cNvPr id="294" name="Google Shape;294;g23ae509faaa_0_701"/>
          <p:cNvPicPr preferRelativeResize="0"/>
          <p:nvPr/>
        </p:nvPicPr>
        <p:blipFill rotWithShape="1">
          <a:blip r:embed="rId7">
            <a:alphaModFix/>
          </a:blip>
          <a:srcRect b="0" l="0" r="0" t="0"/>
          <a:stretch/>
        </p:blipFill>
        <p:spPr>
          <a:xfrm>
            <a:off x="7730599" y="4311225"/>
            <a:ext cx="1167925" cy="657525"/>
          </a:xfrm>
          <a:prstGeom prst="rect">
            <a:avLst/>
          </a:prstGeom>
          <a:noFill/>
          <a:ln>
            <a:noFill/>
          </a:ln>
        </p:spPr>
      </p:pic>
      <p:sp>
        <p:nvSpPr>
          <p:cNvPr id="295" name="Google Shape;295;g23ae509faaa_0_701"/>
          <p:cNvSpPr txBox="1"/>
          <p:nvPr>
            <p:ph type="title"/>
          </p:nvPr>
        </p:nvSpPr>
        <p:spPr>
          <a:xfrm>
            <a:off x="2320850" y="1683225"/>
            <a:ext cx="4218000" cy="2234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0000"/>
                </a:solidFill>
              </a:rPr>
              <a:t>HUH! NYT TARVITAAN RATKAISUJA!</a:t>
            </a:r>
            <a:endParaRPr sz="2800">
              <a:solidFill>
                <a:srgbClr val="000000"/>
              </a:solidFill>
            </a:endParaRPr>
          </a:p>
          <a:p>
            <a:pPr indent="0" lvl="0" marL="0" rtl="0" algn="l">
              <a:lnSpc>
                <a:spcPct val="100000"/>
              </a:lnSpc>
              <a:spcBef>
                <a:spcPts val="0"/>
              </a:spcBef>
              <a:spcAft>
                <a:spcPts val="0"/>
              </a:spcAft>
              <a:buNone/>
            </a:pPr>
            <a:r>
              <a:rPr lang="en" sz="2800">
                <a:solidFill>
                  <a:srgbClr val="000000"/>
                </a:solidFill>
              </a:rPr>
              <a:t>MITÄ VOIMME TEHDÄ?</a:t>
            </a:r>
            <a:endParaRPr sz="2800">
              <a:solidFill>
                <a:srgbClr val="000000"/>
              </a:solidFill>
            </a:endParaRPr>
          </a:p>
          <a:p>
            <a:pPr indent="0" lvl="0" marL="0" rtl="0" algn="l">
              <a:lnSpc>
                <a:spcPct val="100000"/>
              </a:lnSpc>
              <a:spcBef>
                <a:spcPts val="0"/>
              </a:spcBef>
              <a:spcAft>
                <a:spcPts val="0"/>
              </a:spcAft>
              <a:buNone/>
            </a:pPr>
            <a:r>
              <a:t/>
            </a:r>
            <a:endParaRPr sz="2800">
              <a:solidFill>
                <a:srgbClr val="000000"/>
              </a:solidFill>
            </a:endParaRPr>
          </a:p>
          <a:p>
            <a:pPr indent="0" lvl="0" marL="0" rtl="0" algn="l">
              <a:lnSpc>
                <a:spcPct val="100000"/>
              </a:lnSpc>
              <a:spcBef>
                <a:spcPts val="0"/>
              </a:spcBef>
              <a:spcAft>
                <a:spcPts val="0"/>
              </a:spcAft>
              <a:buSzPts val="4800"/>
              <a:buNone/>
            </a:pPr>
            <a:r>
              <a:t/>
            </a:r>
            <a:endParaRPr sz="2800">
              <a:solidFill>
                <a:srgbClr val="000000"/>
              </a:solidFill>
            </a:endParaRPr>
          </a:p>
        </p:txBody>
      </p:sp>
      <p:sp>
        <p:nvSpPr>
          <p:cNvPr id="296" name="Google Shape;296;g23ae509faaa_0_701"/>
          <p:cNvSpPr txBox="1"/>
          <p:nvPr>
            <p:ph idx="4294967295" type="body"/>
          </p:nvPr>
        </p:nvSpPr>
        <p:spPr>
          <a:xfrm>
            <a:off x="2320850" y="2903375"/>
            <a:ext cx="3423300" cy="206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700">
              <a:solidFill>
                <a:srgbClr val="000000"/>
              </a:solidFill>
            </a:endParaRPr>
          </a:p>
          <a:p>
            <a:pPr indent="0" lvl="0" marL="0" rtl="0" algn="l">
              <a:lnSpc>
                <a:spcPct val="115000"/>
              </a:lnSpc>
              <a:spcBef>
                <a:spcPts val="1600"/>
              </a:spcBef>
              <a:spcAft>
                <a:spcPts val="0"/>
              </a:spcAft>
              <a:buNone/>
            </a:pPr>
            <a:r>
              <a:rPr lang="en" sz="1700">
                <a:solidFill>
                  <a:srgbClr val="000000"/>
                </a:solidFill>
              </a:rPr>
              <a:t># koulussa toteutettavat ideat # helpot ideat # villit / kunnianhimoiset ideat </a:t>
            </a:r>
            <a:br>
              <a:rPr lang="en" sz="1700">
                <a:solidFill>
                  <a:srgbClr val="000000"/>
                </a:solidFill>
              </a:rPr>
            </a:br>
            <a:r>
              <a:rPr lang="en" sz="1700">
                <a:solidFill>
                  <a:srgbClr val="000000"/>
                </a:solidFill>
              </a:rPr>
              <a:t># kalliit ideat</a:t>
            </a:r>
            <a:endParaRPr sz="1700">
              <a:solidFill>
                <a:srgbClr val="000000"/>
              </a:solidFill>
            </a:endParaRPr>
          </a:p>
          <a:p>
            <a:pPr indent="0" lvl="0" marL="0" rtl="0" algn="l">
              <a:lnSpc>
                <a:spcPct val="115000"/>
              </a:lnSpc>
              <a:spcBef>
                <a:spcPts val="1600"/>
              </a:spcBef>
              <a:spcAft>
                <a:spcPts val="0"/>
              </a:spcAft>
              <a:buNone/>
            </a:pPr>
            <a:r>
              <a:t/>
            </a:r>
            <a:endParaRPr sz="1500">
              <a:solidFill>
                <a:srgbClr val="000000"/>
              </a:solidFill>
            </a:endParaRPr>
          </a:p>
          <a:p>
            <a:pPr indent="0" lvl="0" marL="0" rtl="0" algn="l">
              <a:lnSpc>
                <a:spcPct val="115000"/>
              </a:lnSpc>
              <a:spcBef>
                <a:spcPts val="1600"/>
              </a:spcBef>
              <a:spcAft>
                <a:spcPts val="1600"/>
              </a:spcAft>
              <a:buSzPts val="1800"/>
              <a:buNone/>
            </a:pPr>
            <a:r>
              <a:t/>
            </a:r>
            <a:endParaRPr sz="150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0" name="Shape 300"/>
        <p:cNvGrpSpPr/>
        <p:nvPr/>
      </p:nvGrpSpPr>
      <p:grpSpPr>
        <a:xfrm>
          <a:off x="0" y="0"/>
          <a:ext cx="0" cy="0"/>
          <a:chOff x="0" y="0"/>
          <a:chExt cx="0" cy="0"/>
        </a:xfrm>
      </p:grpSpPr>
      <p:pic>
        <p:nvPicPr>
          <p:cNvPr id="301" name="Google Shape;301;g23ae509faaa_0_789"/>
          <p:cNvPicPr preferRelativeResize="0"/>
          <p:nvPr/>
        </p:nvPicPr>
        <p:blipFill rotWithShape="1">
          <a:blip r:embed="rId3">
            <a:alphaModFix/>
          </a:blip>
          <a:srcRect b="0" l="0" r="0" t="0"/>
          <a:stretch/>
        </p:blipFill>
        <p:spPr>
          <a:xfrm>
            <a:off x="6364595" y="0"/>
            <a:ext cx="2779406" cy="5143500"/>
          </a:xfrm>
          <a:prstGeom prst="rect">
            <a:avLst/>
          </a:prstGeom>
          <a:noFill/>
          <a:ln>
            <a:noFill/>
          </a:ln>
        </p:spPr>
      </p:pic>
      <p:pic>
        <p:nvPicPr>
          <p:cNvPr id="302" name="Google Shape;302;g23ae509faaa_0_789"/>
          <p:cNvPicPr preferRelativeResize="0"/>
          <p:nvPr/>
        </p:nvPicPr>
        <p:blipFill rotWithShape="1">
          <a:blip r:embed="rId4">
            <a:alphaModFix/>
          </a:blip>
          <a:srcRect b="0" l="0" r="0" t="0"/>
          <a:stretch/>
        </p:blipFill>
        <p:spPr>
          <a:xfrm>
            <a:off x="7730599" y="4311225"/>
            <a:ext cx="1167925" cy="657525"/>
          </a:xfrm>
          <a:prstGeom prst="rect">
            <a:avLst/>
          </a:prstGeom>
          <a:noFill/>
          <a:ln>
            <a:noFill/>
          </a:ln>
        </p:spPr>
      </p:pic>
      <p:sp>
        <p:nvSpPr>
          <p:cNvPr id="303" name="Google Shape;303;g23ae509faaa_0_789"/>
          <p:cNvSpPr txBox="1"/>
          <p:nvPr>
            <p:ph type="title"/>
          </p:nvPr>
        </p:nvSpPr>
        <p:spPr>
          <a:xfrm>
            <a:off x="274550" y="2224375"/>
            <a:ext cx="5899800" cy="2330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0000"/>
                </a:solidFill>
              </a:rPr>
              <a:t>Vaikuttamisvinkit: Vähennä kulutusta, päästöjä ja jätettä</a:t>
            </a:r>
            <a:r>
              <a:rPr lang="en" sz="2800">
                <a:solidFill>
                  <a:srgbClr val="000000"/>
                </a:solidFill>
              </a:rPr>
              <a:t> </a:t>
            </a:r>
            <a:endParaRPr sz="2800">
              <a:solidFill>
                <a:srgbClr val="000000"/>
              </a:solidFill>
            </a:endParaRPr>
          </a:p>
          <a:p>
            <a:pPr indent="-349250" lvl="0" marL="457200" rtl="0" algn="l">
              <a:spcBef>
                <a:spcPts val="0"/>
              </a:spcBef>
              <a:spcAft>
                <a:spcPts val="0"/>
              </a:spcAft>
              <a:buClr>
                <a:srgbClr val="000000"/>
              </a:buClr>
              <a:buSzPts val="1900"/>
              <a:buFont typeface="Montserrat"/>
              <a:buChar char="●"/>
            </a:pPr>
            <a:r>
              <a:rPr lang="en" sz="1900">
                <a:solidFill>
                  <a:srgbClr val="000000"/>
                </a:solidFill>
                <a:latin typeface="Montserrat"/>
                <a:ea typeface="Montserrat"/>
                <a:cs typeface="Montserrat"/>
                <a:sym typeface="Montserrat"/>
              </a:rPr>
              <a:t>Isoin teko on olla ostamatta ja käyttää tuotteita kauan.</a:t>
            </a:r>
            <a:endParaRPr sz="1900">
              <a:solidFill>
                <a:srgbClr val="000000"/>
              </a:solidFill>
              <a:latin typeface="Montserrat"/>
              <a:ea typeface="Montserrat"/>
              <a:cs typeface="Montserrat"/>
              <a:sym typeface="Montserrat"/>
            </a:endParaRPr>
          </a:p>
          <a:p>
            <a:pPr indent="-349250" lvl="0" marL="457200" rtl="0" algn="l">
              <a:lnSpc>
                <a:spcPct val="100000"/>
              </a:lnSpc>
              <a:spcBef>
                <a:spcPts val="0"/>
              </a:spcBef>
              <a:spcAft>
                <a:spcPts val="0"/>
              </a:spcAft>
              <a:buClr>
                <a:srgbClr val="000000"/>
              </a:buClr>
              <a:buSzPts val="1900"/>
              <a:buFont typeface="Montserrat"/>
              <a:buChar char="●"/>
            </a:pPr>
            <a:r>
              <a:rPr lang="en" sz="1900">
                <a:solidFill>
                  <a:srgbClr val="000000"/>
                </a:solidFill>
                <a:latin typeface="Montserrat"/>
                <a:ea typeface="Montserrat"/>
                <a:cs typeface="Montserrat"/>
                <a:sym typeface="Montserrat"/>
              </a:rPr>
              <a:t>Kun kulutus ja päästöt vähenevät, maapallo ja me voimme paremmin.</a:t>
            </a:r>
            <a:endParaRPr sz="1900">
              <a:solidFill>
                <a:srgbClr val="000000"/>
              </a:solidFill>
              <a:latin typeface="Montserrat"/>
              <a:ea typeface="Montserrat"/>
              <a:cs typeface="Montserrat"/>
              <a:sym typeface="Montserrat"/>
            </a:endParaRPr>
          </a:p>
          <a:p>
            <a:pPr indent="-349250" lvl="0" marL="457200" rtl="0" algn="l">
              <a:lnSpc>
                <a:spcPct val="100000"/>
              </a:lnSpc>
              <a:spcBef>
                <a:spcPts val="0"/>
              </a:spcBef>
              <a:spcAft>
                <a:spcPts val="0"/>
              </a:spcAft>
              <a:buClr>
                <a:srgbClr val="000000"/>
              </a:buClr>
              <a:buSzPts val="1900"/>
              <a:buFont typeface="Montserrat"/>
              <a:buChar char="●"/>
            </a:pPr>
            <a:r>
              <a:rPr lang="en" sz="1900">
                <a:solidFill>
                  <a:srgbClr val="000000"/>
                </a:solidFill>
                <a:latin typeface="Montserrat"/>
                <a:ea typeface="Montserrat"/>
                <a:cs typeface="Montserrat"/>
                <a:sym typeface="Montserrat"/>
              </a:rPr>
              <a:t>Arvosta ja pidä huolta</a:t>
            </a:r>
            <a:endParaRPr sz="1900">
              <a:solidFill>
                <a:srgbClr val="000000"/>
              </a:solidFill>
              <a:latin typeface="Montserrat"/>
              <a:ea typeface="Montserrat"/>
              <a:cs typeface="Montserrat"/>
              <a:sym typeface="Montserrat"/>
            </a:endParaRPr>
          </a:p>
          <a:p>
            <a:pPr indent="-349250" lvl="0" marL="457200" rtl="0" algn="l">
              <a:lnSpc>
                <a:spcPct val="100000"/>
              </a:lnSpc>
              <a:spcBef>
                <a:spcPts val="0"/>
              </a:spcBef>
              <a:spcAft>
                <a:spcPts val="0"/>
              </a:spcAft>
              <a:buClr>
                <a:srgbClr val="000000"/>
              </a:buClr>
              <a:buSzPts val="1900"/>
              <a:buFont typeface="Montserrat"/>
              <a:buChar char="●"/>
            </a:pPr>
            <a:r>
              <a:rPr lang="en" sz="1900">
                <a:solidFill>
                  <a:srgbClr val="000000"/>
                </a:solidFill>
                <a:latin typeface="Montserrat"/>
                <a:ea typeface="Montserrat"/>
                <a:cs typeface="Montserrat"/>
                <a:sym typeface="Montserrat"/>
              </a:rPr>
              <a:t>Vie rikkinäinen huoltoon</a:t>
            </a:r>
            <a:endParaRPr sz="1900">
              <a:solidFill>
                <a:srgbClr val="000000"/>
              </a:solidFill>
              <a:latin typeface="Montserrat"/>
              <a:ea typeface="Montserrat"/>
              <a:cs typeface="Montserrat"/>
              <a:sym typeface="Montserrat"/>
            </a:endParaRPr>
          </a:p>
          <a:p>
            <a:pPr indent="-349250" lvl="0" marL="457200" rtl="0" algn="l">
              <a:lnSpc>
                <a:spcPct val="100000"/>
              </a:lnSpc>
              <a:spcBef>
                <a:spcPts val="0"/>
              </a:spcBef>
              <a:spcAft>
                <a:spcPts val="0"/>
              </a:spcAft>
              <a:buClr>
                <a:srgbClr val="000000"/>
              </a:buClr>
              <a:buSzPts val="1900"/>
              <a:buFont typeface="Montserrat"/>
              <a:buChar char="●"/>
            </a:pPr>
            <a:r>
              <a:rPr lang="en" sz="1900">
                <a:solidFill>
                  <a:srgbClr val="000000"/>
                </a:solidFill>
                <a:latin typeface="Montserrat"/>
                <a:ea typeface="Montserrat"/>
                <a:cs typeface="Montserrat"/>
                <a:sym typeface="Montserrat"/>
              </a:rPr>
              <a:t>Kierrätä oikein. Voisiko koulussa </a:t>
            </a:r>
            <a:endParaRPr sz="1900">
              <a:solidFill>
                <a:srgbClr val="000000"/>
              </a:solidFill>
              <a:latin typeface="Montserrat"/>
              <a:ea typeface="Montserrat"/>
              <a:cs typeface="Montserrat"/>
              <a:sym typeface="Montserrat"/>
            </a:endParaRPr>
          </a:p>
          <a:p>
            <a:pPr indent="0" lvl="0" marL="457200" rtl="0" algn="l">
              <a:lnSpc>
                <a:spcPct val="100000"/>
              </a:lnSpc>
              <a:spcBef>
                <a:spcPts val="0"/>
              </a:spcBef>
              <a:spcAft>
                <a:spcPts val="0"/>
              </a:spcAft>
              <a:buNone/>
            </a:pPr>
            <a:r>
              <a:rPr lang="en" sz="1900">
                <a:solidFill>
                  <a:srgbClr val="000000"/>
                </a:solidFill>
                <a:latin typeface="Montserrat"/>
                <a:ea typeface="Montserrat"/>
                <a:cs typeface="Montserrat"/>
                <a:sym typeface="Montserrat"/>
              </a:rPr>
              <a:t>järjestää keräyksen?</a:t>
            </a:r>
            <a:endParaRPr sz="1900">
              <a:solidFill>
                <a:srgbClr val="000000"/>
              </a:solidFill>
              <a:latin typeface="Montserrat"/>
              <a:ea typeface="Montserrat"/>
              <a:cs typeface="Montserrat"/>
              <a:sym typeface="Montserrat"/>
            </a:endParaRPr>
          </a:p>
          <a:p>
            <a:pPr indent="-349250" lvl="0" marL="457200" rtl="0" algn="l">
              <a:lnSpc>
                <a:spcPct val="100000"/>
              </a:lnSpc>
              <a:spcBef>
                <a:spcPts val="0"/>
              </a:spcBef>
              <a:spcAft>
                <a:spcPts val="0"/>
              </a:spcAft>
              <a:buClr>
                <a:srgbClr val="000000"/>
              </a:buClr>
              <a:buSzPts val="1900"/>
              <a:buFont typeface="Montserrat"/>
              <a:buChar char="●"/>
            </a:pPr>
            <a:r>
              <a:rPr lang="en" sz="1900">
                <a:solidFill>
                  <a:srgbClr val="000000"/>
                </a:solidFill>
                <a:latin typeface="Montserrat"/>
                <a:ea typeface="Montserrat"/>
                <a:cs typeface="Montserrat"/>
                <a:sym typeface="Montserrat"/>
              </a:rPr>
              <a:t>Vertaile: valitse laadukasta,</a:t>
            </a:r>
            <a:endParaRPr sz="1900">
              <a:solidFill>
                <a:srgbClr val="000000"/>
              </a:solidFill>
              <a:latin typeface="Montserrat"/>
              <a:ea typeface="Montserrat"/>
              <a:cs typeface="Montserrat"/>
              <a:sym typeface="Montserrat"/>
            </a:endParaRPr>
          </a:p>
          <a:p>
            <a:pPr indent="-349250" lvl="0" marL="457200" rtl="0" algn="l">
              <a:lnSpc>
                <a:spcPct val="100000"/>
              </a:lnSpc>
              <a:spcBef>
                <a:spcPts val="0"/>
              </a:spcBef>
              <a:spcAft>
                <a:spcPts val="0"/>
              </a:spcAft>
              <a:buClr>
                <a:srgbClr val="000000"/>
              </a:buClr>
              <a:buSzPts val="1900"/>
              <a:buFont typeface="Montserrat"/>
              <a:buChar char="●"/>
            </a:pPr>
            <a:r>
              <a:rPr lang="en" sz="1900">
                <a:solidFill>
                  <a:srgbClr val="000000"/>
                </a:solidFill>
                <a:latin typeface="Montserrat"/>
                <a:ea typeface="Montserrat"/>
                <a:cs typeface="Montserrat"/>
                <a:sym typeface="Montserrat"/>
              </a:rPr>
              <a:t>itselle sopivaa, ehkä jopa</a:t>
            </a:r>
            <a:endParaRPr sz="1900">
              <a:solidFill>
                <a:srgbClr val="000000"/>
              </a:solidFill>
              <a:latin typeface="Montserrat"/>
              <a:ea typeface="Montserrat"/>
              <a:cs typeface="Montserrat"/>
              <a:sym typeface="Montserrat"/>
            </a:endParaRPr>
          </a:p>
          <a:p>
            <a:pPr indent="-349250" lvl="0" marL="457200" rtl="0" algn="l">
              <a:lnSpc>
                <a:spcPct val="100000"/>
              </a:lnSpc>
              <a:spcBef>
                <a:spcPts val="0"/>
              </a:spcBef>
              <a:spcAft>
                <a:spcPts val="0"/>
              </a:spcAft>
              <a:buClr>
                <a:srgbClr val="000000"/>
              </a:buClr>
              <a:buSzPts val="1900"/>
              <a:buFont typeface="Montserrat"/>
              <a:buChar char="●"/>
            </a:pPr>
            <a:r>
              <a:rPr lang="en" sz="1900">
                <a:solidFill>
                  <a:srgbClr val="000000"/>
                </a:solidFill>
                <a:latin typeface="Montserrat"/>
                <a:ea typeface="Montserrat"/>
                <a:cs typeface="Montserrat"/>
                <a:sym typeface="Montserrat"/>
              </a:rPr>
              <a:t>kierrätettyä tai eettistä</a:t>
            </a:r>
            <a:endParaRPr sz="1900">
              <a:solidFill>
                <a:srgbClr val="000000"/>
              </a:solidFill>
              <a:latin typeface="Montserrat"/>
              <a:ea typeface="Montserrat"/>
              <a:cs typeface="Montserrat"/>
              <a:sym typeface="Montserrat"/>
            </a:endParaRPr>
          </a:p>
          <a:p>
            <a:pPr indent="-349250" lvl="0" marL="457200" rtl="0" algn="l">
              <a:lnSpc>
                <a:spcPct val="100000"/>
              </a:lnSpc>
              <a:spcBef>
                <a:spcPts val="0"/>
              </a:spcBef>
              <a:spcAft>
                <a:spcPts val="0"/>
              </a:spcAft>
              <a:buClr>
                <a:srgbClr val="000000"/>
              </a:buClr>
              <a:buSzPts val="1900"/>
              <a:buFont typeface="Montserrat"/>
              <a:buChar char="●"/>
            </a:pPr>
            <a:r>
              <a:rPr lang="en" sz="1900">
                <a:solidFill>
                  <a:srgbClr val="000000"/>
                </a:solidFill>
                <a:latin typeface="Montserrat"/>
                <a:ea typeface="Montserrat"/>
                <a:cs typeface="Montserrat"/>
                <a:sym typeface="Montserrat"/>
              </a:rPr>
              <a:t>Tee opintoja, vapaaehtoistyötä tai töitä kestävän kehityksen parissa</a:t>
            </a:r>
            <a:endParaRPr sz="1900">
              <a:solidFill>
                <a:srgbClr val="000000"/>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1900">
              <a:solidFill>
                <a:srgbClr val="000000"/>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1900">
              <a:solidFill>
                <a:srgbClr val="000000"/>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2800">
              <a:solidFill>
                <a:srgbClr val="000000"/>
              </a:solidFill>
            </a:endParaRPr>
          </a:p>
          <a:p>
            <a:pPr indent="0" lvl="0" marL="0" rtl="0" algn="l">
              <a:lnSpc>
                <a:spcPct val="100000"/>
              </a:lnSpc>
              <a:spcBef>
                <a:spcPts val="0"/>
              </a:spcBef>
              <a:spcAft>
                <a:spcPts val="0"/>
              </a:spcAft>
              <a:buSzPts val="4800"/>
              <a:buNone/>
            </a:pPr>
            <a:r>
              <a:t/>
            </a:r>
            <a:endParaRPr sz="2800">
              <a:solidFill>
                <a:srgbClr val="000000"/>
              </a:solidFill>
            </a:endParaRPr>
          </a:p>
        </p:txBody>
      </p:sp>
      <p:pic>
        <p:nvPicPr>
          <p:cNvPr id="304" name="Google Shape;304;g23ae509faaa_0_789"/>
          <p:cNvPicPr preferRelativeResize="0"/>
          <p:nvPr/>
        </p:nvPicPr>
        <p:blipFill rotWithShape="1">
          <a:blip r:embed="rId5">
            <a:alphaModFix/>
          </a:blip>
          <a:srcRect b="0" l="0" r="0" t="0"/>
          <a:stretch/>
        </p:blipFill>
        <p:spPr>
          <a:xfrm>
            <a:off x="5279250" y="1691474"/>
            <a:ext cx="3736925" cy="24815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8" name="Shape 308"/>
        <p:cNvGrpSpPr/>
        <p:nvPr/>
      </p:nvGrpSpPr>
      <p:grpSpPr>
        <a:xfrm>
          <a:off x="0" y="0"/>
          <a:ext cx="0" cy="0"/>
          <a:chOff x="0" y="0"/>
          <a:chExt cx="0" cy="0"/>
        </a:xfrm>
      </p:grpSpPr>
      <p:sp>
        <p:nvSpPr>
          <p:cNvPr id="309" name="Google Shape;309;g23ae509faaa_0_801"/>
          <p:cNvSpPr/>
          <p:nvPr/>
        </p:nvSpPr>
        <p:spPr>
          <a:xfrm>
            <a:off x="0" y="0"/>
            <a:ext cx="4964100" cy="51435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g23ae509faaa_0_801"/>
          <p:cNvSpPr txBox="1"/>
          <p:nvPr>
            <p:ph type="title"/>
          </p:nvPr>
        </p:nvSpPr>
        <p:spPr>
          <a:xfrm>
            <a:off x="5048300" y="0"/>
            <a:ext cx="4095600" cy="1204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sz="2500">
                <a:solidFill>
                  <a:srgbClr val="000000"/>
                </a:solidFill>
              </a:rPr>
              <a:t>Vaikuttamisvinkit: Oma mediakriittisyys ja someviestit</a:t>
            </a:r>
            <a:endParaRPr sz="2500">
              <a:solidFill>
                <a:srgbClr val="000000"/>
              </a:solidFill>
            </a:endParaRPr>
          </a:p>
        </p:txBody>
      </p:sp>
      <p:sp>
        <p:nvSpPr>
          <p:cNvPr id="311" name="Google Shape;311;g23ae509faaa_0_801"/>
          <p:cNvSpPr txBox="1"/>
          <p:nvPr>
            <p:ph idx="4294967295" type="body"/>
          </p:nvPr>
        </p:nvSpPr>
        <p:spPr>
          <a:xfrm>
            <a:off x="4964200" y="1305475"/>
            <a:ext cx="4179900" cy="3954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0000"/>
              </a:buClr>
              <a:buSzPts val="1400"/>
              <a:buChar char="●"/>
            </a:pPr>
            <a:r>
              <a:rPr lang="en" sz="1400">
                <a:solidFill>
                  <a:srgbClr val="000000"/>
                </a:solidFill>
              </a:rPr>
              <a:t>Suhtaudu mainontaan ja houkutuksiin epäillen. Missä ja miten mainonta vaikuttaa minuun? Ovatko lupaukset totta?</a:t>
            </a:r>
            <a:endParaRPr sz="1400">
              <a:solidFill>
                <a:srgbClr val="000000"/>
              </a:solidFill>
            </a:endParaRPr>
          </a:p>
          <a:p>
            <a:pPr indent="-317500" lvl="0" marL="457200" rtl="0" algn="l">
              <a:lnSpc>
                <a:spcPct val="115000"/>
              </a:lnSpc>
              <a:spcBef>
                <a:spcPts val="0"/>
              </a:spcBef>
              <a:spcAft>
                <a:spcPts val="0"/>
              </a:spcAft>
              <a:buClr>
                <a:srgbClr val="000000"/>
              </a:buClr>
              <a:buSzPts val="1400"/>
              <a:buChar char="●"/>
            </a:pPr>
            <a:r>
              <a:rPr lang="en" sz="1400">
                <a:solidFill>
                  <a:srgbClr val="000000"/>
                </a:solidFill>
              </a:rPr>
              <a:t>Bongaa viherpesu ja arvot yritysten vastuullisuusviestinnässä. Hyväntekeväisyys, kierrätys ja omat sertifioinnit eivät riitä.</a:t>
            </a:r>
            <a:endParaRPr sz="1400">
              <a:solidFill>
                <a:srgbClr val="000000"/>
              </a:solidFill>
            </a:endParaRPr>
          </a:p>
          <a:p>
            <a:pPr indent="-317500" lvl="0" marL="457200" rtl="0" algn="l">
              <a:lnSpc>
                <a:spcPct val="115000"/>
              </a:lnSpc>
              <a:spcBef>
                <a:spcPts val="0"/>
              </a:spcBef>
              <a:spcAft>
                <a:spcPts val="0"/>
              </a:spcAft>
              <a:buClr>
                <a:srgbClr val="000000"/>
              </a:buClr>
              <a:buSzPts val="1400"/>
              <a:buChar char="●"/>
            </a:pPr>
            <a:r>
              <a:rPr lang="en" sz="1400">
                <a:solidFill>
                  <a:srgbClr val="000000"/>
                </a:solidFill>
              </a:rPr>
              <a:t>Jaa ja tee itse kriittisiä mainosparodioita, meemejä ja vaikuttamispostauksia somessa. Voisiko koulussa tehdä vastamainosnäyttelyn</a:t>
            </a:r>
            <a:br>
              <a:rPr lang="en" sz="1400">
                <a:solidFill>
                  <a:srgbClr val="000000"/>
                </a:solidFill>
              </a:rPr>
            </a:br>
            <a:r>
              <a:rPr lang="en" sz="1400">
                <a:solidFill>
                  <a:srgbClr val="000000"/>
                </a:solidFill>
              </a:rPr>
              <a:t>tai somepostauksia?</a:t>
            </a:r>
            <a:endParaRPr sz="1400">
              <a:solidFill>
                <a:srgbClr val="000000"/>
              </a:solidFill>
            </a:endParaRPr>
          </a:p>
          <a:p>
            <a:pPr indent="0" lvl="0" marL="0" rtl="0" algn="l">
              <a:lnSpc>
                <a:spcPct val="115000"/>
              </a:lnSpc>
              <a:spcBef>
                <a:spcPts val="1600"/>
              </a:spcBef>
              <a:spcAft>
                <a:spcPts val="0"/>
              </a:spcAft>
              <a:buNone/>
            </a:pPr>
            <a:r>
              <a:t/>
            </a:r>
            <a:endParaRPr>
              <a:solidFill>
                <a:srgbClr val="000000"/>
              </a:solidFill>
            </a:endParaRPr>
          </a:p>
          <a:p>
            <a:pPr indent="0" lvl="0" marL="0" rtl="0" algn="l">
              <a:lnSpc>
                <a:spcPct val="115000"/>
              </a:lnSpc>
              <a:spcBef>
                <a:spcPts val="1600"/>
              </a:spcBef>
              <a:spcAft>
                <a:spcPts val="1600"/>
              </a:spcAft>
              <a:buSzPts val="1800"/>
              <a:buNone/>
            </a:pPr>
            <a:r>
              <a:t/>
            </a:r>
            <a:endParaRPr>
              <a:solidFill>
                <a:srgbClr val="000000"/>
              </a:solidFill>
            </a:endParaRPr>
          </a:p>
        </p:txBody>
      </p:sp>
      <p:pic>
        <p:nvPicPr>
          <p:cNvPr id="312" name="Google Shape;312;g23ae509faaa_0_801"/>
          <p:cNvPicPr preferRelativeResize="0"/>
          <p:nvPr/>
        </p:nvPicPr>
        <p:blipFill rotWithShape="1">
          <a:blip r:embed="rId3">
            <a:alphaModFix/>
          </a:blip>
          <a:srcRect b="0" l="0" r="0" t="0"/>
          <a:stretch/>
        </p:blipFill>
        <p:spPr>
          <a:xfrm rot="-4834919">
            <a:off x="-629368" y="3087300"/>
            <a:ext cx="1688701" cy="2302774"/>
          </a:xfrm>
          <a:prstGeom prst="rect">
            <a:avLst/>
          </a:prstGeom>
          <a:noFill/>
          <a:ln>
            <a:noFill/>
          </a:ln>
        </p:spPr>
      </p:pic>
      <p:pic>
        <p:nvPicPr>
          <p:cNvPr id="313" name="Google Shape;313;g23ae509faaa_0_801"/>
          <p:cNvPicPr preferRelativeResize="0"/>
          <p:nvPr/>
        </p:nvPicPr>
        <p:blipFill rotWithShape="1">
          <a:blip r:embed="rId4">
            <a:alphaModFix/>
          </a:blip>
          <a:srcRect b="0" l="0" r="0" t="0"/>
          <a:stretch/>
        </p:blipFill>
        <p:spPr>
          <a:xfrm>
            <a:off x="1119688" y="594450"/>
            <a:ext cx="2724713" cy="3954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519F"/>
        </a:solidFill>
      </p:bgPr>
    </p:bg>
    <p:spTree>
      <p:nvGrpSpPr>
        <p:cNvPr id="317" name="Shape 317"/>
        <p:cNvGrpSpPr/>
        <p:nvPr/>
      </p:nvGrpSpPr>
      <p:grpSpPr>
        <a:xfrm>
          <a:off x="0" y="0"/>
          <a:ext cx="0" cy="0"/>
          <a:chOff x="0" y="0"/>
          <a:chExt cx="0" cy="0"/>
        </a:xfrm>
      </p:grpSpPr>
      <p:sp>
        <p:nvSpPr>
          <p:cNvPr id="318" name="Google Shape;318;g23ae509faaa_0_814"/>
          <p:cNvSpPr txBox="1"/>
          <p:nvPr/>
        </p:nvSpPr>
        <p:spPr>
          <a:xfrm>
            <a:off x="291350" y="179275"/>
            <a:ext cx="8706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highlight>
                  <a:schemeClr val="accent5"/>
                </a:highlight>
                <a:latin typeface="Archivo Black"/>
                <a:ea typeface="Archivo Black"/>
                <a:cs typeface="Archivo Black"/>
                <a:sym typeface="Archivo Black"/>
              </a:rPr>
              <a:t>Vaikuttamisvinkit: Lisää painetta ja vaadi vastuullisuutta</a:t>
            </a:r>
            <a:endParaRPr sz="2000">
              <a:highlight>
                <a:schemeClr val="accent5"/>
              </a:highlight>
              <a:latin typeface="Archivo Black"/>
              <a:ea typeface="Archivo Black"/>
              <a:cs typeface="Archivo Black"/>
              <a:sym typeface="Archivo Black"/>
            </a:endParaRPr>
          </a:p>
        </p:txBody>
      </p:sp>
      <p:sp>
        <p:nvSpPr>
          <p:cNvPr id="319" name="Google Shape;319;g23ae509faaa_0_814"/>
          <p:cNvSpPr txBox="1"/>
          <p:nvPr/>
        </p:nvSpPr>
        <p:spPr>
          <a:xfrm>
            <a:off x="627525" y="671875"/>
            <a:ext cx="66564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Juttelu on vaikuttamista: jaa näitä vinkkejä (opiskelu, työ, perhe, kaverit, harrastus)</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Anna palautetta kaupalle/brändille</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Tue hyviä järjestöjä, kampanjoita, mielenilmauksia ja vetoomuksia sekä äänestä poliitikkoja, jotka puolustavat ihmisten ja luonnon hyvinvointia</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 esim. järjestöt, tutkimus, Fairphone, Cimos, yritysvastuu tiukemmin lakiin</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pic>
        <p:nvPicPr>
          <p:cNvPr id="320" name="Google Shape;320;g23ae509faaa_0_814"/>
          <p:cNvPicPr preferRelativeResize="0"/>
          <p:nvPr/>
        </p:nvPicPr>
        <p:blipFill rotWithShape="1">
          <a:blip r:embed="rId3">
            <a:alphaModFix/>
          </a:blip>
          <a:srcRect b="0" l="0" r="0" t="0"/>
          <a:stretch/>
        </p:blipFill>
        <p:spPr>
          <a:xfrm>
            <a:off x="147839" y="2571751"/>
            <a:ext cx="4424173" cy="2478082"/>
          </a:xfrm>
          <a:prstGeom prst="rect">
            <a:avLst/>
          </a:prstGeom>
          <a:noFill/>
          <a:ln>
            <a:noFill/>
          </a:ln>
        </p:spPr>
      </p:pic>
      <p:pic>
        <p:nvPicPr>
          <p:cNvPr id="321" name="Google Shape;321;g23ae509faaa_0_814"/>
          <p:cNvPicPr preferRelativeResize="0"/>
          <p:nvPr/>
        </p:nvPicPr>
        <p:blipFill rotWithShape="1">
          <a:blip r:embed="rId4">
            <a:alphaModFix/>
          </a:blip>
          <a:srcRect b="0" l="0" r="0" t="0"/>
          <a:stretch/>
        </p:blipFill>
        <p:spPr>
          <a:xfrm>
            <a:off x="4665250" y="2571762"/>
            <a:ext cx="4166621" cy="1562500"/>
          </a:xfrm>
          <a:prstGeom prst="rect">
            <a:avLst/>
          </a:prstGeom>
          <a:noFill/>
          <a:ln>
            <a:noFill/>
          </a:ln>
        </p:spPr>
      </p:pic>
      <p:pic>
        <p:nvPicPr>
          <p:cNvPr id="322" name="Google Shape;322;g23ae509faaa_0_814"/>
          <p:cNvPicPr preferRelativeResize="0"/>
          <p:nvPr/>
        </p:nvPicPr>
        <p:blipFill rotWithShape="1">
          <a:blip r:embed="rId5">
            <a:alphaModFix/>
          </a:blip>
          <a:srcRect b="27044" l="9289" r="10214" t="0"/>
          <a:stretch/>
        </p:blipFill>
        <p:spPr>
          <a:xfrm>
            <a:off x="4868364" y="4231425"/>
            <a:ext cx="1761973" cy="602100"/>
          </a:xfrm>
          <a:prstGeom prst="rect">
            <a:avLst/>
          </a:prstGeom>
          <a:noFill/>
          <a:ln>
            <a:noFill/>
          </a:ln>
        </p:spPr>
      </p:pic>
      <p:pic>
        <p:nvPicPr>
          <p:cNvPr id="323" name="Google Shape;323;g23ae509faaa_0_814"/>
          <p:cNvPicPr preferRelativeResize="0"/>
          <p:nvPr/>
        </p:nvPicPr>
        <p:blipFill rotWithShape="1">
          <a:blip r:embed="rId6">
            <a:alphaModFix/>
          </a:blip>
          <a:srcRect b="62570" l="0" r="75554" t="0"/>
          <a:stretch/>
        </p:blipFill>
        <p:spPr>
          <a:xfrm>
            <a:off x="6758627" y="4231425"/>
            <a:ext cx="844210" cy="8621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B77F"/>
        </a:solidFill>
      </p:bgPr>
    </p:bg>
    <p:spTree>
      <p:nvGrpSpPr>
        <p:cNvPr id="327" name="Shape 327"/>
        <p:cNvGrpSpPr/>
        <p:nvPr/>
      </p:nvGrpSpPr>
      <p:grpSpPr>
        <a:xfrm>
          <a:off x="0" y="0"/>
          <a:ext cx="0" cy="0"/>
          <a:chOff x="0" y="0"/>
          <a:chExt cx="0" cy="0"/>
        </a:xfrm>
      </p:grpSpPr>
      <p:sp>
        <p:nvSpPr>
          <p:cNvPr id="328" name="Google Shape;328;g23ae509faaa_0_837"/>
          <p:cNvSpPr/>
          <p:nvPr/>
        </p:nvSpPr>
        <p:spPr>
          <a:xfrm>
            <a:off x="0" y="0"/>
            <a:ext cx="9144000" cy="40110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g23ae509faaa_0_837"/>
          <p:cNvSpPr txBox="1"/>
          <p:nvPr/>
        </p:nvSpPr>
        <p:spPr>
          <a:xfrm>
            <a:off x="0" y="717175"/>
            <a:ext cx="3916500" cy="4063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Montserrat Medium"/>
              <a:buChar char="●"/>
            </a:pPr>
            <a:r>
              <a:rPr lang="en">
                <a:solidFill>
                  <a:schemeClr val="dk1"/>
                </a:solidFill>
                <a:latin typeface="Montserrat Medium"/>
                <a:ea typeface="Montserrat Medium"/>
                <a:cs typeface="Montserrat Medium"/>
                <a:sym typeface="Montserrat Medium"/>
              </a:rPr>
              <a:t>Vastuullinen kuluttaja voi vaikuttaa luovasti esim. tempauksien tai taiteen keinoin</a:t>
            </a:r>
            <a:endParaRPr>
              <a:solidFill>
                <a:schemeClr val="dk1"/>
              </a:solidFill>
              <a:latin typeface="Montserrat Medium"/>
              <a:ea typeface="Montserrat Medium"/>
              <a:cs typeface="Montserrat Medium"/>
              <a:sym typeface="Montserrat Medium"/>
            </a:endParaRPr>
          </a:p>
          <a:p>
            <a:pPr indent="-317500" lvl="0" marL="457200" rtl="0" algn="l">
              <a:spcBef>
                <a:spcPts val="0"/>
              </a:spcBef>
              <a:spcAft>
                <a:spcPts val="0"/>
              </a:spcAft>
              <a:buClr>
                <a:schemeClr val="dk1"/>
              </a:buClr>
              <a:buSzPts val="1400"/>
              <a:buFont typeface="Montserrat Medium"/>
              <a:buChar char="●"/>
            </a:pPr>
            <a:r>
              <a:rPr lang="en">
                <a:solidFill>
                  <a:schemeClr val="dk1"/>
                </a:solidFill>
                <a:latin typeface="Montserrat Medium"/>
                <a:ea typeface="Montserrat Medium"/>
                <a:cs typeface="Montserrat Medium"/>
                <a:sym typeface="Montserrat Medium"/>
              </a:rPr>
              <a:t>Eetin vapaaehtoiset toteuttavat tempauksia ja installaatioita julkisiin tiloihin. Joulun alla kulutuksen ja e-jätteen vaikutuksista voi muistuttaa esim. Romukuusi.</a:t>
            </a:r>
            <a:endParaRPr>
              <a:solidFill>
                <a:schemeClr val="dk1"/>
              </a:solidFill>
              <a:latin typeface="Montserrat Medium"/>
              <a:ea typeface="Montserrat Medium"/>
              <a:cs typeface="Montserrat Medium"/>
              <a:sym typeface="Montserrat Medium"/>
            </a:endParaRPr>
          </a:p>
          <a:p>
            <a:pPr indent="-317500" lvl="0" marL="457200" rtl="0" algn="l">
              <a:spcBef>
                <a:spcPts val="0"/>
              </a:spcBef>
              <a:spcAft>
                <a:spcPts val="0"/>
              </a:spcAft>
              <a:buClr>
                <a:schemeClr val="dk1"/>
              </a:buClr>
              <a:buSzPts val="1400"/>
              <a:buFont typeface="Montserrat Medium"/>
              <a:buChar char="●"/>
            </a:pPr>
            <a:r>
              <a:rPr lang="en">
                <a:solidFill>
                  <a:schemeClr val="dk1"/>
                </a:solidFill>
                <a:latin typeface="Montserrat Medium"/>
                <a:ea typeface="Montserrat Medium"/>
                <a:cs typeface="Montserrat Medium"/>
                <a:sym typeface="Montserrat Medium"/>
              </a:rPr>
              <a:t>Studio Drift -kollektiivin teos-sarjassa Materialism taiteilijat tuovat esiin eri tuotteiden raaka-aineet kuutioasetelmissa ja teosesittelyssä, tässä iPhone 4 (2018).</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sp>
        <p:nvSpPr>
          <p:cNvPr id="330" name="Google Shape;330;g23ae509faaa_0_837"/>
          <p:cNvSpPr txBox="1"/>
          <p:nvPr/>
        </p:nvSpPr>
        <p:spPr>
          <a:xfrm>
            <a:off x="257725" y="162475"/>
            <a:ext cx="6908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highlight>
                  <a:schemeClr val="accent5"/>
                </a:highlight>
                <a:latin typeface="Archivo Black"/>
                <a:ea typeface="Archivo Black"/>
                <a:cs typeface="Archivo Black"/>
                <a:sym typeface="Archivo Black"/>
              </a:rPr>
              <a:t>Vaikuttamisvinkit: Lisää taidetta ja luovaa toimintaa</a:t>
            </a:r>
            <a:endParaRPr sz="1700">
              <a:highlight>
                <a:schemeClr val="accent5"/>
              </a:highlight>
              <a:latin typeface="Archivo Black"/>
              <a:ea typeface="Archivo Black"/>
              <a:cs typeface="Archivo Black"/>
              <a:sym typeface="Archivo Black"/>
            </a:endParaRPr>
          </a:p>
        </p:txBody>
      </p:sp>
      <p:pic>
        <p:nvPicPr>
          <p:cNvPr id="331" name="Google Shape;331;g23ae509faaa_0_837"/>
          <p:cNvPicPr preferRelativeResize="0"/>
          <p:nvPr/>
        </p:nvPicPr>
        <p:blipFill rotWithShape="1">
          <a:blip r:embed="rId3">
            <a:alphaModFix/>
          </a:blip>
          <a:srcRect b="0" l="0" r="0" t="0"/>
          <a:stretch/>
        </p:blipFill>
        <p:spPr>
          <a:xfrm>
            <a:off x="5165054" y="608875"/>
            <a:ext cx="3458222" cy="2439251"/>
          </a:xfrm>
          <a:prstGeom prst="rect">
            <a:avLst/>
          </a:prstGeom>
          <a:noFill/>
          <a:ln>
            <a:noFill/>
          </a:ln>
        </p:spPr>
      </p:pic>
      <p:pic>
        <p:nvPicPr>
          <p:cNvPr id="332" name="Google Shape;332;g23ae509faaa_0_837"/>
          <p:cNvPicPr preferRelativeResize="0"/>
          <p:nvPr/>
        </p:nvPicPr>
        <p:blipFill rotWithShape="1">
          <a:blip r:embed="rId4">
            <a:alphaModFix/>
          </a:blip>
          <a:srcRect b="0" l="1906" r="3736" t="0"/>
          <a:stretch/>
        </p:blipFill>
        <p:spPr>
          <a:xfrm>
            <a:off x="3721700" y="2359925"/>
            <a:ext cx="3730200" cy="26310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519F"/>
        </a:solidFill>
      </p:bgPr>
    </p:bg>
    <p:spTree>
      <p:nvGrpSpPr>
        <p:cNvPr id="336" name="Shape 336"/>
        <p:cNvGrpSpPr/>
        <p:nvPr/>
      </p:nvGrpSpPr>
      <p:grpSpPr>
        <a:xfrm>
          <a:off x="0" y="0"/>
          <a:ext cx="0" cy="0"/>
          <a:chOff x="0" y="0"/>
          <a:chExt cx="0" cy="0"/>
        </a:xfrm>
      </p:grpSpPr>
      <p:sp>
        <p:nvSpPr>
          <p:cNvPr id="337" name="Google Shape;337;g23ae509faaa_0_601"/>
          <p:cNvSpPr txBox="1"/>
          <p:nvPr/>
        </p:nvSpPr>
        <p:spPr>
          <a:xfrm>
            <a:off x="297925" y="360825"/>
            <a:ext cx="35400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181818"/>
                </a:solidFill>
                <a:highlight>
                  <a:srgbClr val="FFC953"/>
                </a:highlight>
                <a:latin typeface="Archivo Black"/>
                <a:ea typeface="Archivo Black"/>
                <a:cs typeface="Archivo Black"/>
                <a:sym typeface="Archivo Black"/>
              </a:rPr>
              <a:t>Mikä työpajasta jäi päällimmäisenä mieleen?</a:t>
            </a:r>
            <a:endParaRPr sz="2500">
              <a:solidFill>
                <a:srgbClr val="181818"/>
              </a:solidFill>
              <a:highlight>
                <a:srgbClr val="FFC953"/>
              </a:highlight>
              <a:latin typeface="Archivo Black"/>
              <a:ea typeface="Archivo Black"/>
              <a:cs typeface="Archivo Black"/>
              <a:sym typeface="Archivo Black"/>
            </a:endParaRPr>
          </a:p>
        </p:txBody>
      </p:sp>
      <p:sp>
        <p:nvSpPr>
          <p:cNvPr id="338" name="Google Shape;338;g23ae509faaa_0_601"/>
          <p:cNvSpPr txBox="1"/>
          <p:nvPr/>
        </p:nvSpPr>
        <p:spPr>
          <a:xfrm>
            <a:off x="2123425" y="1427563"/>
            <a:ext cx="2084700" cy="633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3240">
                <a:solidFill>
                  <a:srgbClr val="181818"/>
                </a:solidFill>
                <a:highlight>
                  <a:srgbClr val="FFC953"/>
                </a:highlight>
                <a:latin typeface="Archivo Black"/>
                <a:ea typeface="Archivo Black"/>
                <a:cs typeface="Archivo Black"/>
                <a:sym typeface="Archivo Black"/>
              </a:rPr>
              <a:t>KIITOS!</a:t>
            </a:r>
            <a:endParaRPr>
              <a:solidFill>
                <a:srgbClr val="181818"/>
              </a:solidFill>
              <a:highlight>
                <a:srgbClr val="FFC953"/>
              </a:highlight>
              <a:latin typeface="Archivo Black"/>
              <a:ea typeface="Archivo Black"/>
              <a:cs typeface="Archivo Black"/>
              <a:sym typeface="Archivo Black"/>
            </a:endParaRPr>
          </a:p>
        </p:txBody>
      </p:sp>
      <p:sp>
        <p:nvSpPr>
          <p:cNvPr id="339" name="Google Shape;339;g23ae509faaa_0_601"/>
          <p:cNvSpPr txBox="1"/>
          <p:nvPr/>
        </p:nvSpPr>
        <p:spPr>
          <a:xfrm>
            <a:off x="377775" y="4404600"/>
            <a:ext cx="5867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800"/>
              <a:buFont typeface="Arial"/>
              <a:buNone/>
            </a:pPr>
            <a:r>
              <a:rPr lang="en" sz="1800" u="sng">
                <a:solidFill>
                  <a:schemeClr val="dk1"/>
                </a:solidFill>
                <a:latin typeface="Montserrat"/>
                <a:ea typeface="Montserrat"/>
                <a:cs typeface="Montserrat"/>
                <a:sym typeface="Montserrat"/>
                <a:hlinkClick r:id="rId3">
                  <a:extLst>
                    <a:ext uri="{A12FA001-AC4F-418D-AE19-62706E023703}">
                      <ahyp:hlinkClr val="tx"/>
                    </a:ext>
                  </a:extLst>
                </a:hlinkClick>
              </a:rPr>
              <a:t>www.kuilutumpeen.fi</a:t>
            </a:r>
            <a:r>
              <a:rPr lang="en" sz="1800">
                <a:solidFill>
                  <a:schemeClr val="dk1"/>
                </a:solidFill>
                <a:latin typeface="Montserrat"/>
                <a:ea typeface="Montserrat"/>
                <a:cs typeface="Montserrat"/>
                <a:sym typeface="Montserrat"/>
              </a:rPr>
              <a:t> 	</a:t>
            </a:r>
            <a:r>
              <a:rPr lang="en" sz="1800" u="sng">
                <a:solidFill>
                  <a:schemeClr val="dk1"/>
                </a:solidFill>
                <a:latin typeface="Montserrat"/>
                <a:ea typeface="Montserrat"/>
                <a:cs typeface="Montserrat"/>
                <a:sym typeface="Montserrat"/>
                <a:hlinkClick r:id="rId4">
                  <a:extLst>
                    <a:ext uri="{A12FA001-AC4F-418D-AE19-62706E023703}">
                      <ahyp:hlinkClr val="tx"/>
                    </a:ext>
                  </a:extLst>
                </a:hlinkClick>
              </a:rPr>
              <a:t>www.hairikot.voima.fi</a:t>
            </a:r>
            <a:r>
              <a:rPr lang="en" sz="1800">
                <a:solidFill>
                  <a:schemeClr val="dk1"/>
                </a:solidFill>
                <a:latin typeface="Montserrat"/>
                <a:ea typeface="Montserrat"/>
                <a:cs typeface="Montserrat"/>
                <a:sym typeface="Montserrat"/>
              </a:rPr>
              <a:t> </a:t>
            </a:r>
            <a:endParaRPr>
              <a:solidFill>
                <a:schemeClr val="dk1"/>
              </a:solidFill>
              <a:latin typeface="Montserrat Medium"/>
              <a:ea typeface="Montserrat Medium"/>
              <a:cs typeface="Montserrat Medium"/>
              <a:sym typeface="Montserrat Medium"/>
            </a:endParaRPr>
          </a:p>
        </p:txBody>
      </p:sp>
      <p:sp>
        <p:nvSpPr>
          <p:cNvPr id="340" name="Google Shape;340;g23ae509faaa_0_601"/>
          <p:cNvSpPr txBox="1"/>
          <p:nvPr/>
        </p:nvSpPr>
        <p:spPr>
          <a:xfrm>
            <a:off x="5076275" y="249475"/>
            <a:ext cx="3276900" cy="1293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rgbClr val="000000"/>
              </a:buClr>
              <a:buSzPts val="1800"/>
              <a:buFont typeface="Arial"/>
              <a:buNone/>
            </a:pPr>
            <a:r>
              <a:rPr b="1" lang="en" sz="1800">
                <a:highlight>
                  <a:srgbClr val="FFC953"/>
                </a:highlight>
                <a:latin typeface="Montserrat"/>
                <a:ea typeface="Montserrat"/>
                <a:cs typeface="Montserrat"/>
                <a:sym typeface="Montserrat"/>
              </a:rPr>
              <a:t>@eetti_ry</a:t>
            </a:r>
            <a:endParaRPr b="1" sz="1800">
              <a:highlight>
                <a:srgbClr val="FFC953"/>
              </a:highlight>
              <a:latin typeface="Montserrat"/>
              <a:ea typeface="Montserrat"/>
              <a:cs typeface="Montserrat"/>
              <a:sym typeface="Montserrat"/>
            </a:endParaRPr>
          </a:p>
          <a:p>
            <a:pPr indent="0" lvl="0" marL="0" rtl="0" algn="l">
              <a:lnSpc>
                <a:spcPct val="150000"/>
              </a:lnSpc>
              <a:spcBef>
                <a:spcPts val="0"/>
              </a:spcBef>
              <a:spcAft>
                <a:spcPts val="0"/>
              </a:spcAft>
              <a:buClr>
                <a:srgbClr val="000000"/>
              </a:buClr>
              <a:buSzPts val="1800"/>
              <a:buFont typeface="Arial"/>
              <a:buNone/>
            </a:pPr>
            <a:r>
              <a:rPr b="1" lang="en" sz="1800">
                <a:highlight>
                  <a:srgbClr val="FFC953"/>
                </a:highlight>
                <a:latin typeface="Montserrat"/>
                <a:ea typeface="Montserrat"/>
                <a:cs typeface="Montserrat"/>
                <a:sym typeface="Montserrat"/>
              </a:rPr>
              <a:t>facebook.com/eetti</a:t>
            </a:r>
            <a:endParaRPr b="1" sz="1800">
              <a:highlight>
                <a:srgbClr val="FFC953"/>
              </a:highlight>
              <a:latin typeface="Montserrat"/>
              <a:ea typeface="Montserrat"/>
              <a:cs typeface="Montserrat"/>
              <a:sym typeface="Montserrat"/>
            </a:endParaRPr>
          </a:p>
          <a:p>
            <a:pPr indent="0" lvl="0" marL="0" rtl="0" algn="l">
              <a:lnSpc>
                <a:spcPct val="150000"/>
              </a:lnSpc>
              <a:spcBef>
                <a:spcPts val="0"/>
              </a:spcBef>
              <a:spcAft>
                <a:spcPts val="0"/>
              </a:spcAft>
              <a:buClr>
                <a:srgbClr val="000000"/>
              </a:buClr>
              <a:buSzPts val="1800"/>
              <a:buFont typeface="Arial"/>
              <a:buNone/>
            </a:pPr>
            <a:r>
              <a:rPr b="1" lang="en" sz="1800">
                <a:solidFill>
                  <a:srgbClr val="181818"/>
                </a:solidFill>
                <a:highlight>
                  <a:srgbClr val="FFC953"/>
                </a:highlight>
                <a:latin typeface="Montserrat"/>
                <a:ea typeface="Montserrat"/>
                <a:cs typeface="Montserrat"/>
                <a:sym typeface="Montserrat"/>
              </a:rPr>
              <a:t>www.eetti.fi</a:t>
            </a:r>
            <a:endParaRPr>
              <a:latin typeface="Montserrat Medium"/>
              <a:ea typeface="Montserrat Medium"/>
              <a:cs typeface="Montserrat Medium"/>
              <a:sym typeface="Montserrat Medium"/>
            </a:endParaRPr>
          </a:p>
        </p:txBody>
      </p:sp>
      <p:pic>
        <p:nvPicPr>
          <p:cNvPr id="341" name="Google Shape;341;g23ae509faaa_0_601"/>
          <p:cNvPicPr preferRelativeResize="0"/>
          <p:nvPr/>
        </p:nvPicPr>
        <p:blipFill rotWithShape="1">
          <a:blip r:embed="rId5">
            <a:alphaModFix/>
          </a:blip>
          <a:srcRect b="0" l="0" r="37620" t="0"/>
          <a:stretch/>
        </p:blipFill>
        <p:spPr>
          <a:xfrm>
            <a:off x="534104" y="2374023"/>
            <a:ext cx="3674033" cy="1963250"/>
          </a:xfrm>
          <a:prstGeom prst="rect">
            <a:avLst/>
          </a:prstGeom>
          <a:noFill/>
          <a:ln>
            <a:noFill/>
          </a:ln>
        </p:spPr>
      </p:pic>
      <p:pic>
        <p:nvPicPr>
          <p:cNvPr id="342" name="Google Shape;342;g23ae509faaa_0_601"/>
          <p:cNvPicPr preferRelativeResize="0"/>
          <p:nvPr/>
        </p:nvPicPr>
        <p:blipFill rotWithShape="1">
          <a:blip r:embed="rId6">
            <a:alphaModFix/>
          </a:blip>
          <a:srcRect b="2064" l="80098" r="2755" t="77753"/>
          <a:stretch/>
        </p:blipFill>
        <p:spPr>
          <a:xfrm>
            <a:off x="4465663" y="1859577"/>
            <a:ext cx="2161440" cy="2545024"/>
          </a:xfrm>
          <a:prstGeom prst="rect">
            <a:avLst/>
          </a:prstGeom>
          <a:noFill/>
          <a:ln>
            <a:noFill/>
          </a:ln>
        </p:spPr>
      </p:pic>
      <p:pic>
        <p:nvPicPr>
          <p:cNvPr id="343" name="Google Shape;343;g23ae509faaa_0_601"/>
          <p:cNvPicPr preferRelativeResize="0"/>
          <p:nvPr/>
        </p:nvPicPr>
        <p:blipFill rotWithShape="1">
          <a:blip r:embed="rId7">
            <a:alphaModFix/>
          </a:blip>
          <a:srcRect b="0" l="0" r="0" t="0"/>
          <a:stretch/>
        </p:blipFill>
        <p:spPr>
          <a:xfrm>
            <a:off x="6884650" y="1859575"/>
            <a:ext cx="1597376" cy="22586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g2330bc00d96_0_379"/>
          <p:cNvPicPr preferRelativeResize="0"/>
          <p:nvPr/>
        </p:nvPicPr>
        <p:blipFill rotWithShape="1">
          <a:blip r:embed="rId3">
            <a:alphaModFix/>
          </a:blip>
          <a:srcRect b="0" l="0" r="0" t="0"/>
          <a:stretch/>
        </p:blipFill>
        <p:spPr>
          <a:xfrm>
            <a:off x="3452750" y="-340525"/>
            <a:ext cx="5048175" cy="4534175"/>
          </a:xfrm>
          <a:prstGeom prst="rect">
            <a:avLst/>
          </a:prstGeom>
          <a:noFill/>
          <a:ln>
            <a:noFill/>
          </a:ln>
        </p:spPr>
      </p:pic>
      <p:sp>
        <p:nvSpPr>
          <p:cNvPr id="108" name="Google Shape;108;g2330bc00d96_0_379"/>
          <p:cNvSpPr txBox="1"/>
          <p:nvPr>
            <p:ph idx="4294967295" type="body"/>
          </p:nvPr>
        </p:nvSpPr>
        <p:spPr>
          <a:xfrm>
            <a:off x="205150" y="334575"/>
            <a:ext cx="3190500" cy="317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en" sz="2100">
                <a:solidFill>
                  <a:srgbClr val="000000"/>
                </a:solidFill>
                <a:highlight>
                  <a:schemeClr val="accent5"/>
                </a:highlight>
              </a:rPr>
              <a:t>LÄMMITTELY VIDEOIDEN AVULLA: KATSOKAA YKSI TAI USEAMPI JAKSO EETIN EETTISEN LÄPPÄRIN JÄLJILLÄ -LYHYTDOKUMENTTI-SARJASTA</a:t>
            </a:r>
            <a:endParaRPr sz="1600">
              <a:highlight>
                <a:schemeClr val="accent5"/>
              </a:highlight>
            </a:endParaRPr>
          </a:p>
        </p:txBody>
      </p:sp>
      <p:pic>
        <p:nvPicPr>
          <p:cNvPr id="109" name="Google Shape;109;g2330bc00d96_0_379"/>
          <p:cNvPicPr preferRelativeResize="0"/>
          <p:nvPr/>
        </p:nvPicPr>
        <p:blipFill rotWithShape="1">
          <a:blip r:embed="rId4">
            <a:alphaModFix/>
          </a:blip>
          <a:srcRect b="0" l="0" r="0" t="0"/>
          <a:stretch/>
        </p:blipFill>
        <p:spPr>
          <a:xfrm>
            <a:off x="7730599" y="4311225"/>
            <a:ext cx="1167925" cy="657525"/>
          </a:xfrm>
          <a:prstGeom prst="rect">
            <a:avLst/>
          </a:prstGeom>
          <a:noFill/>
          <a:ln>
            <a:noFill/>
          </a:ln>
        </p:spPr>
      </p:pic>
      <p:pic>
        <p:nvPicPr>
          <p:cNvPr id="110" name="Google Shape;110;g2330bc00d96_0_379"/>
          <p:cNvPicPr preferRelativeResize="0"/>
          <p:nvPr/>
        </p:nvPicPr>
        <p:blipFill rotWithShape="1">
          <a:blip r:embed="rId5">
            <a:alphaModFix/>
          </a:blip>
          <a:srcRect b="0" l="0" r="0" t="0"/>
          <a:stretch/>
        </p:blipFill>
        <p:spPr>
          <a:xfrm>
            <a:off x="4059775" y="876275"/>
            <a:ext cx="4221475" cy="2364551"/>
          </a:xfrm>
          <a:prstGeom prst="rect">
            <a:avLst/>
          </a:prstGeom>
          <a:noFill/>
          <a:ln>
            <a:noFill/>
          </a:ln>
        </p:spPr>
      </p:pic>
      <p:sp>
        <p:nvSpPr>
          <p:cNvPr id="111" name="Google Shape;111;g2330bc00d96_0_379"/>
          <p:cNvSpPr txBox="1"/>
          <p:nvPr/>
        </p:nvSpPr>
        <p:spPr>
          <a:xfrm>
            <a:off x="262250" y="3509775"/>
            <a:ext cx="3190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Jaksojen nimet, pituudet ja linkit löytyvät sliden muistiinpanoista</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23ae509faaa_0_440"/>
          <p:cNvSpPr txBox="1"/>
          <p:nvPr>
            <p:ph type="title"/>
          </p:nvPr>
        </p:nvSpPr>
        <p:spPr>
          <a:xfrm>
            <a:off x="1526775" y="1904475"/>
            <a:ext cx="6100800" cy="2964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4000"/>
              <a:t>Tässä alla lisää slideja:</a:t>
            </a:r>
            <a:endParaRPr sz="4000"/>
          </a:p>
          <a:p>
            <a:pPr indent="0" lvl="0" marL="0" rtl="0" algn="ctr">
              <a:lnSpc>
                <a:spcPct val="100000"/>
              </a:lnSpc>
              <a:spcBef>
                <a:spcPts val="0"/>
              </a:spcBef>
              <a:spcAft>
                <a:spcPts val="0"/>
              </a:spcAft>
              <a:buNone/>
            </a:pPr>
            <a:r>
              <a:rPr lang="en" sz="4000"/>
              <a:t>tietoa, infograafeja, valokuvia, tehtäviä ja pelejä</a:t>
            </a:r>
            <a:endParaRPr sz="4000"/>
          </a:p>
          <a:p>
            <a:pPr indent="0" lvl="0" marL="0" rtl="0" algn="ctr">
              <a:lnSpc>
                <a:spcPct val="100000"/>
              </a:lnSpc>
              <a:spcBef>
                <a:spcPts val="0"/>
              </a:spcBef>
              <a:spcAft>
                <a:spcPts val="0"/>
              </a:spcAft>
              <a:buNone/>
            </a:pPr>
            <a:r>
              <a:t/>
            </a:r>
            <a:endParaRPr sz="4000"/>
          </a:p>
          <a:p>
            <a:pPr indent="0" lvl="0" marL="0" rtl="0" algn="ctr">
              <a:lnSpc>
                <a:spcPct val="100000"/>
              </a:lnSpc>
              <a:spcBef>
                <a:spcPts val="0"/>
              </a:spcBef>
              <a:spcAft>
                <a:spcPts val="0"/>
              </a:spcAft>
              <a:buClr>
                <a:srgbClr val="000000"/>
              </a:buClr>
              <a:buSzPts val="3600"/>
              <a:buFont typeface="Arial"/>
              <a:buNone/>
            </a:pPr>
            <a:r>
              <a:t/>
            </a:r>
            <a:endParaRPr sz="4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519F"/>
        </a:solidFill>
      </p:bgPr>
    </p:bg>
    <p:spTree>
      <p:nvGrpSpPr>
        <p:cNvPr id="352" name="Shape 352"/>
        <p:cNvGrpSpPr/>
        <p:nvPr/>
      </p:nvGrpSpPr>
      <p:grpSpPr>
        <a:xfrm>
          <a:off x="0" y="0"/>
          <a:ext cx="0" cy="0"/>
          <a:chOff x="0" y="0"/>
          <a:chExt cx="0" cy="0"/>
        </a:xfrm>
      </p:grpSpPr>
      <p:sp>
        <p:nvSpPr>
          <p:cNvPr id="353" name="Google Shape;353;g23ae509faaa_0_521"/>
          <p:cNvSpPr txBox="1"/>
          <p:nvPr/>
        </p:nvSpPr>
        <p:spPr>
          <a:xfrm>
            <a:off x="502800" y="74825"/>
            <a:ext cx="60177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highlight>
                  <a:schemeClr val="accent5"/>
                </a:highlight>
                <a:latin typeface="Archivo Black"/>
                <a:ea typeface="Archivo Black"/>
                <a:cs typeface="Archivo Black"/>
                <a:sym typeface="Archivo Black"/>
              </a:rPr>
              <a:t>Ennen mainosta ja kauppaa: Tuote yhdistää meidät eri puolille maailmaa</a:t>
            </a:r>
            <a:endParaRPr sz="1700">
              <a:highlight>
                <a:schemeClr val="accent5"/>
              </a:highlight>
              <a:latin typeface="Archivo Black"/>
              <a:ea typeface="Archivo Black"/>
              <a:cs typeface="Archivo Black"/>
              <a:sym typeface="Archivo Black"/>
            </a:endParaRPr>
          </a:p>
        </p:txBody>
      </p:sp>
      <p:sp>
        <p:nvSpPr>
          <p:cNvPr id="354" name="Google Shape;354;g23ae509faaa_0_521"/>
          <p:cNvSpPr txBox="1"/>
          <p:nvPr/>
        </p:nvSpPr>
        <p:spPr>
          <a:xfrm>
            <a:off x="5972725" y="313775"/>
            <a:ext cx="2958300" cy="467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1. Suunnittelu, IT ja markkinointi: </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Yhdysvallat</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2. Raaka-aineiden kaivuu: Kongo, Indonesia ja Argentiina</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3. Pakkaus ja kuljetus sulattamoon: </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Sveitsi</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4. Komponentit, akut ym. osat: </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Etelä-Korea</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5. Koonti ja testaus: </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Malesia ja Kiina</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6. Viimeistely, ”Made in” –tieto ja pakkaus: </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Kiina</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7. Kuljetus ja myynti: </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EU ja Suomi</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8. Kulutus ja e-jäte: </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a:solidFill>
                  <a:schemeClr val="dk1"/>
                </a:solidFill>
                <a:latin typeface="Montserrat Medium"/>
                <a:ea typeface="Montserrat Medium"/>
                <a:cs typeface="Montserrat Medium"/>
                <a:sym typeface="Montserrat Medium"/>
              </a:rPr>
              <a:t>Suomi ja Ghana</a:t>
            </a:r>
            <a:endParaRPr>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300">
              <a:latin typeface="Montserrat Medium"/>
              <a:ea typeface="Montserrat Medium"/>
              <a:cs typeface="Montserrat Medium"/>
              <a:sym typeface="Montserrat Medium"/>
            </a:endParaRPr>
          </a:p>
          <a:p>
            <a:pPr indent="0" lvl="0" marL="0" rtl="0" algn="l">
              <a:spcBef>
                <a:spcPts val="0"/>
              </a:spcBef>
              <a:spcAft>
                <a:spcPts val="0"/>
              </a:spcAft>
              <a:buNone/>
            </a:pPr>
            <a:r>
              <a:t/>
            </a:r>
            <a:endParaRPr sz="1300">
              <a:latin typeface="Montserrat Medium"/>
              <a:ea typeface="Montserrat Medium"/>
              <a:cs typeface="Montserrat Medium"/>
              <a:sym typeface="Montserrat Medium"/>
            </a:endParaRPr>
          </a:p>
        </p:txBody>
      </p:sp>
      <p:pic>
        <p:nvPicPr>
          <p:cNvPr id="355" name="Google Shape;355;g23ae509faaa_0_521"/>
          <p:cNvPicPr preferRelativeResize="0"/>
          <p:nvPr/>
        </p:nvPicPr>
        <p:blipFill>
          <a:blip r:embed="rId3">
            <a:alphaModFix/>
          </a:blip>
          <a:stretch>
            <a:fillRect/>
          </a:stretch>
        </p:blipFill>
        <p:spPr>
          <a:xfrm>
            <a:off x="418775" y="782825"/>
            <a:ext cx="5400675" cy="38957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519F"/>
        </a:solidFill>
      </p:bgPr>
    </p:bg>
    <p:spTree>
      <p:nvGrpSpPr>
        <p:cNvPr id="359" name="Shape 359"/>
        <p:cNvGrpSpPr/>
        <p:nvPr/>
      </p:nvGrpSpPr>
      <p:grpSpPr>
        <a:xfrm>
          <a:off x="0" y="0"/>
          <a:ext cx="0" cy="0"/>
          <a:chOff x="0" y="0"/>
          <a:chExt cx="0" cy="0"/>
        </a:xfrm>
      </p:grpSpPr>
      <p:sp>
        <p:nvSpPr>
          <p:cNvPr id="360" name="Google Shape;360;g23ae509faaa_0_546"/>
          <p:cNvSpPr txBox="1"/>
          <p:nvPr/>
        </p:nvSpPr>
        <p:spPr>
          <a:xfrm>
            <a:off x="1276000" y="3867850"/>
            <a:ext cx="60177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highlight>
                  <a:schemeClr val="accent5"/>
                </a:highlight>
                <a:latin typeface="Archivo Black"/>
                <a:ea typeface="Archivo Black"/>
                <a:cs typeface="Archivo Black"/>
                <a:sym typeface="Archivo Black"/>
              </a:rPr>
              <a:t>The Yes Men, iPhone 4 conflict-mineral free </a:t>
            </a:r>
            <a:endParaRPr sz="1700">
              <a:highlight>
                <a:schemeClr val="accent5"/>
              </a:highlight>
              <a:latin typeface="Archivo Black"/>
              <a:ea typeface="Archivo Black"/>
              <a:cs typeface="Archivo Black"/>
              <a:sym typeface="Archivo Black"/>
            </a:endParaRPr>
          </a:p>
        </p:txBody>
      </p:sp>
      <p:sp>
        <p:nvSpPr>
          <p:cNvPr id="361" name="Google Shape;361;g23ae509faaa_0_546"/>
          <p:cNvSpPr txBox="1"/>
          <p:nvPr/>
        </p:nvSpPr>
        <p:spPr>
          <a:xfrm>
            <a:off x="324975" y="4196600"/>
            <a:ext cx="7664700" cy="144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Montserrat Medium"/>
                <a:ea typeface="Montserrat Medium"/>
                <a:cs typeface="Montserrat Medium"/>
                <a:sym typeface="Montserrat Medium"/>
              </a:rPr>
              <a:t>Mainoskielen matkittelu, parodiset verkkosivut, kulutuskriittinen performanssi</a:t>
            </a:r>
            <a:endParaRPr>
              <a:solidFill>
                <a:schemeClr val="dk1"/>
              </a:solidFill>
              <a:latin typeface="Montserrat Medium"/>
              <a:ea typeface="Montserrat Medium"/>
              <a:cs typeface="Montserrat Medium"/>
              <a:sym typeface="Montserrat Medium"/>
            </a:endParaRPr>
          </a:p>
          <a:p>
            <a:pPr indent="0" lvl="0" marL="0" rtl="0" algn="ctr">
              <a:spcBef>
                <a:spcPts val="0"/>
              </a:spcBef>
              <a:spcAft>
                <a:spcPts val="0"/>
              </a:spcAft>
              <a:buNone/>
            </a:pPr>
            <a:r>
              <a:rPr lang="en">
                <a:solidFill>
                  <a:schemeClr val="dk1"/>
                </a:solidFill>
                <a:latin typeface="Montserrat Medium"/>
                <a:ea typeface="Montserrat Medium"/>
                <a:cs typeface="Montserrat Medium"/>
                <a:sym typeface="Montserrat Medium"/>
              </a:rPr>
              <a:t>Tapaustutkimus kampanjan viesteistä ja vaikutuksista suomeksi: www.followthethings.com/iphone4cf_finnish.shtml </a:t>
            </a:r>
            <a:endParaRPr>
              <a:solidFill>
                <a:schemeClr val="dk1"/>
              </a:solidFill>
              <a:latin typeface="Montserrat Medium"/>
              <a:ea typeface="Montserrat Medium"/>
              <a:cs typeface="Montserrat Medium"/>
              <a:sym typeface="Montserrat Medium"/>
            </a:endParaRPr>
          </a:p>
          <a:p>
            <a:pPr indent="0" lvl="0" marL="0" rtl="0" algn="ctr">
              <a:spcBef>
                <a:spcPts val="0"/>
              </a:spcBef>
              <a:spcAft>
                <a:spcPts val="0"/>
              </a:spcAft>
              <a:buNone/>
            </a:pPr>
            <a:r>
              <a:t/>
            </a:r>
            <a:endParaRPr>
              <a:solidFill>
                <a:schemeClr val="dk1"/>
              </a:solidFill>
              <a:latin typeface="Montserrat Medium"/>
              <a:ea typeface="Montserrat Medium"/>
              <a:cs typeface="Montserrat Medium"/>
              <a:sym typeface="Montserrat Medium"/>
            </a:endParaRPr>
          </a:p>
          <a:p>
            <a:pPr indent="0" lvl="0" marL="0" rtl="0" algn="ctr">
              <a:spcBef>
                <a:spcPts val="0"/>
              </a:spcBef>
              <a:spcAft>
                <a:spcPts val="0"/>
              </a:spcAft>
              <a:buNone/>
            </a:pPr>
            <a:r>
              <a:t/>
            </a:r>
            <a:endParaRPr sz="1300">
              <a:latin typeface="Montserrat Medium"/>
              <a:ea typeface="Montserrat Medium"/>
              <a:cs typeface="Montserrat Medium"/>
              <a:sym typeface="Montserrat Medium"/>
            </a:endParaRPr>
          </a:p>
          <a:p>
            <a:pPr indent="0" lvl="0" marL="0" rtl="0" algn="ctr">
              <a:spcBef>
                <a:spcPts val="0"/>
              </a:spcBef>
              <a:spcAft>
                <a:spcPts val="0"/>
              </a:spcAft>
              <a:buNone/>
            </a:pPr>
            <a:r>
              <a:t/>
            </a:r>
            <a:endParaRPr sz="1300">
              <a:latin typeface="Montserrat Medium"/>
              <a:ea typeface="Montserrat Medium"/>
              <a:cs typeface="Montserrat Medium"/>
              <a:sym typeface="Montserrat Medium"/>
            </a:endParaRPr>
          </a:p>
        </p:txBody>
      </p:sp>
      <p:pic>
        <p:nvPicPr>
          <p:cNvPr id="362" name="Google Shape;362;g23ae509faaa_0_546"/>
          <p:cNvPicPr preferRelativeResize="0"/>
          <p:nvPr/>
        </p:nvPicPr>
        <p:blipFill rotWithShape="1">
          <a:blip r:embed="rId3">
            <a:alphaModFix/>
          </a:blip>
          <a:srcRect b="15354" l="0" r="0" t="0"/>
          <a:stretch/>
        </p:blipFill>
        <p:spPr>
          <a:xfrm>
            <a:off x="502950" y="196100"/>
            <a:ext cx="2839075" cy="3671751"/>
          </a:xfrm>
          <a:prstGeom prst="rect">
            <a:avLst/>
          </a:prstGeom>
          <a:noFill/>
          <a:ln>
            <a:noFill/>
          </a:ln>
        </p:spPr>
      </p:pic>
      <p:pic>
        <p:nvPicPr>
          <p:cNvPr id="363" name="Google Shape;363;g23ae509faaa_0_546"/>
          <p:cNvPicPr preferRelativeResize="0"/>
          <p:nvPr/>
        </p:nvPicPr>
        <p:blipFill rotWithShape="1">
          <a:blip r:embed="rId4">
            <a:alphaModFix/>
          </a:blip>
          <a:srcRect b="1468" l="0" r="6323" t="0"/>
          <a:stretch/>
        </p:blipFill>
        <p:spPr>
          <a:xfrm>
            <a:off x="3806816" y="221887"/>
            <a:ext cx="5068259" cy="36201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B77F"/>
        </a:solidFill>
      </p:bgPr>
    </p:bg>
    <p:spTree>
      <p:nvGrpSpPr>
        <p:cNvPr id="367" name="Shape 367"/>
        <p:cNvGrpSpPr/>
        <p:nvPr/>
      </p:nvGrpSpPr>
      <p:grpSpPr>
        <a:xfrm>
          <a:off x="0" y="0"/>
          <a:ext cx="0" cy="0"/>
          <a:chOff x="0" y="0"/>
          <a:chExt cx="0" cy="0"/>
        </a:xfrm>
      </p:grpSpPr>
      <p:sp>
        <p:nvSpPr>
          <p:cNvPr id="368" name="Google Shape;368;g23ae509faaa_0_557"/>
          <p:cNvSpPr/>
          <p:nvPr/>
        </p:nvSpPr>
        <p:spPr>
          <a:xfrm>
            <a:off x="0" y="0"/>
            <a:ext cx="9144000" cy="40110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9" name="Google Shape;369;g23ae509faaa_0_557"/>
          <p:cNvPicPr preferRelativeResize="0"/>
          <p:nvPr/>
        </p:nvPicPr>
        <p:blipFill rotWithShape="1">
          <a:blip r:embed="rId3">
            <a:alphaModFix/>
          </a:blip>
          <a:srcRect b="0" l="0" r="0" t="0"/>
          <a:stretch/>
        </p:blipFill>
        <p:spPr>
          <a:xfrm>
            <a:off x="1006670" y="0"/>
            <a:ext cx="7130654" cy="4011001"/>
          </a:xfrm>
          <a:prstGeom prst="rect">
            <a:avLst/>
          </a:prstGeom>
          <a:noFill/>
          <a:ln>
            <a:noFill/>
          </a:ln>
        </p:spPr>
      </p:pic>
      <p:sp>
        <p:nvSpPr>
          <p:cNvPr id="370" name="Google Shape;370;g23ae509faaa_0_557"/>
          <p:cNvSpPr txBox="1"/>
          <p:nvPr/>
        </p:nvSpPr>
        <p:spPr>
          <a:xfrm>
            <a:off x="509875" y="4011000"/>
            <a:ext cx="7497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 My kid washed in this water, until today he is sick. People, who do mining are making money, but us we don’t have money to get treatment. Why?</a:t>
            </a:r>
            <a:endParaRPr>
              <a:latin typeface="Montserrat Medium"/>
              <a:ea typeface="Montserrat Medium"/>
              <a:cs typeface="Montserrat Medium"/>
              <a:sym typeface="Montserrat Medium"/>
            </a:endParaRPr>
          </a:p>
          <a:p>
            <a:pPr indent="0" lvl="0" marL="0" rtl="0" algn="l">
              <a:spcBef>
                <a:spcPts val="0"/>
              </a:spcBef>
              <a:spcAft>
                <a:spcPts val="0"/>
              </a:spcAft>
              <a:buNone/>
            </a:pPr>
            <a:r>
              <a:rPr lang="en">
                <a:latin typeface="Montserrat Medium"/>
                <a:ea typeface="Montserrat Medium"/>
                <a:cs typeface="Montserrat Medium"/>
                <a:sym typeface="Montserrat Medium"/>
              </a:rPr>
              <a:t>Please tell them to choose another village.”</a:t>
            </a:r>
            <a:endParaRPr>
              <a:latin typeface="Montserrat Medium"/>
              <a:ea typeface="Montserrat Medium"/>
              <a:cs typeface="Montserrat Medium"/>
              <a:sym typeface="Montserrat Medium"/>
            </a:endParaRPr>
          </a:p>
          <a:p>
            <a:pPr indent="0" lvl="0" marL="0" rtl="0" algn="l">
              <a:spcBef>
                <a:spcPts val="0"/>
              </a:spcBef>
              <a:spcAft>
                <a:spcPts val="0"/>
              </a:spcAft>
              <a:buNone/>
            </a:pPr>
            <a:r>
              <a:rPr lang="en">
                <a:latin typeface="Montserrat Medium"/>
                <a:ea typeface="Montserrat Medium"/>
                <a:cs typeface="Montserrat Medium"/>
                <a:sym typeface="Montserrat Medium"/>
              </a:rPr>
              <a:t>- Asukas Kolwezin kaupungista Kongon demokraattisen tasavallan eteläosassa</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g2330bc00d96_0_370"/>
          <p:cNvSpPr txBox="1"/>
          <p:nvPr/>
        </p:nvSpPr>
        <p:spPr>
          <a:xfrm>
            <a:off x="318200" y="194725"/>
            <a:ext cx="86058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highlight>
                  <a:schemeClr val="accent5"/>
                </a:highlight>
                <a:latin typeface="Archivo Black"/>
                <a:ea typeface="Archivo Black"/>
                <a:cs typeface="Archivo Black"/>
                <a:sym typeface="Archivo Black"/>
              </a:rPr>
              <a:t>Tapoja ja valtaa vaikuttaa: </a:t>
            </a:r>
            <a:endParaRPr sz="27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rPr lang="en" sz="2700">
                <a:highlight>
                  <a:schemeClr val="accent5"/>
                </a:highlight>
                <a:latin typeface="Archivo Black"/>
                <a:ea typeface="Archivo Black"/>
                <a:cs typeface="Archivo Black"/>
                <a:sym typeface="Archivo Black"/>
              </a:rPr>
              <a:t>Lisää viestintää ja kiertotaloutta</a:t>
            </a:r>
            <a:endParaRPr sz="2700">
              <a:highlight>
                <a:schemeClr val="accent5"/>
              </a:highlight>
              <a:latin typeface="Archivo Black"/>
              <a:ea typeface="Archivo Black"/>
              <a:cs typeface="Archivo Black"/>
              <a:sym typeface="Archivo Black"/>
            </a:endParaRPr>
          </a:p>
        </p:txBody>
      </p:sp>
      <p:pic>
        <p:nvPicPr>
          <p:cNvPr id="376" name="Google Shape;376;g2330bc00d96_0_370"/>
          <p:cNvPicPr preferRelativeResize="0"/>
          <p:nvPr/>
        </p:nvPicPr>
        <p:blipFill rotWithShape="1">
          <a:blip r:embed="rId3">
            <a:alphaModFix/>
          </a:blip>
          <a:srcRect b="0" l="0" r="0" t="0"/>
          <a:stretch/>
        </p:blipFill>
        <p:spPr>
          <a:xfrm>
            <a:off x="318200" y="1210525"/>
            <a:ext cx="3560376" cy="3560374"/>
          </a:xfrm>
          <a:prstGeom prst="rect">
            <a:avLst/>
          </a:prstGeom>
          <a:noFill/>
          <a:ln>
            <a:noFill/>
          </a:ln>
        </p:spPr>
      </p:pic>
      <p:pic>
        <p:nvPicPr>
          <p:cNvPr id="377" name="Google Shape;377;g2330bc00d96_0_370"/>
          <p:cNvPicPr preferRelativeResize="0"/>
          <p:nvPr/>
        </p:nvPicPr>
        <p:blipFill rotWithShape="1">
          <a:blip r:embed="rId4">
            <a:alphaModFix/>
          </a:blip>
          <a:srcRect b="0" l="0" r="0" t="0"/>
          <a:stretch/>
        </p:blipFill>
        <p:spPr>
          <a:xfrm>
            <a:off x="4021050" y="1210526"/>
            <a:ext cx="3560376" cy="35603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g2330bc00d96_0_360"/>
          <p:cNvPicPr preferRelativeResize="0"/>
          <p:nvPr/>
        </p:nvPicPr>
        <p:blipFill rotWithShape="1">
          <a:blip r:embed="rId3">
            <a:alphaModFix/>
          </a:blip>
          <a:srcRect b="0" l="0" r="0" t="0"/>
          <a:stretch/>
        </p:blipFill>
        <p:spPr>
          <a:xfrm>
            <a:off x="351175" y="174099"/>
            <a:ext cx="3988980" cy="3989026"/>
          </a:xfrm>
          <a:prstGeom prst="rect">
            <a:avLst/>
          </a:prstGeom>
          <a:noFill/>
          <a:ln>
            <a:noFill/>
          </a:ln>
        </p:spPr>
      </p:pic>
      <p:pic>
        <p:nvPicPr>
          <p:cNvPr id="383" name="Google Shape;383;g2330bc00d96_0_360"/>
          <p:cNvPicPr preferRelativeResize="0"/>
          <p:nvPr/>
        </p:nvPicPr>
        <p:blipFill rotWithShape="1">
          <a:blip r:embed="rId4">
            <a:alphaModFix/>
          </a:blip>
          <a:srcRect b="0" l="0" r="0" t="0"/>
          <a:stretch/>
        </p:blipFill>
        <p:spPr>
          <a:xfrm>
            <a:off x="4629000" y="174100"/>
            <a:ext cx="4126126" cy="39890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519F"/>
        </a:solidFill>
      </p:bgPr>
    </p:bg>
    <p:spTree>
      <p:nvGrpSpPr>
        <p:cNvPr id="387" name="Shape 387"/>
        <p:cNvGrpSpPr/>
        <p:nvPr/>
      </p:nvGrpSpPr>
      <p:grpSpPr>
        <a:xfrm>
          <a:off x="0" y="0"/>
          <a:ext cx="0" cy="0"/>
          <a:chOff x="0" y="0"/>
          <a:chExt cx="0" cy="0"/>
        </a:xfrm>
      </p:grpSpPr>
      <p:pic>
        <p:nvPicPr>
          <p:cNvPr id="388" name="Google Shape;388;g23ae509faaa_0_566"/>
          <p:cNvPicPr preferRelativeResize="0"/>
          <p:nvPr/>
        </p:nvPicPr>
        <p:blipFill rotWithShape="1">
          <a:blip r:embed="rId3">
            <a:alphaModFix/>
          </a:blip>
          <a:srcRect b="0" l="0" r="0" t="0"/>
          <a:stretch/>
        </p:blipFill>
        <p:spPr>
          <a:xfrm>
            <a:off x="2106700" y="0"/>
            <a:ext cx="5474515" cy="5143500"/>
          </a:xfrm>
          <a:prstGeom prst="rect">
            <a:avLst/>
          </a:prstGeom>
          <a:noFill/>
          <a:ln>
            <a:noFill/>
          </a:ln>
        </p:spPr>
      </p:pic>
      <p:sp>
        <p:nvSpPr>
          <p:cNvPr id="389" name="Google Shape;389;g23ae509faaa_0_566"/>
          <p:cNvSpPr txBox="1"/>
          <p:nvPr/>
        </p:nvSpPr>
        <p:spPr>
          <a:xfrm>
            <a:off x="140075" y="229700"/>
            <a:ext cx="2302800" cy="36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highlight>
                  <a:schemeClr val="accent5"/>
                </a:highlight>
                <a:latin typeface="Archivo Black"/>
                <a:ea typeface="Archivo Black"/>
                <a:cs typeface="Archivo Black"/>
                <a:sym typeface="Archivo Black"/>
              </a:rPr>
              <a:t>Miten muutos tehdään: Tuotantoa lineaari-, kierrätys- vai kierto-</a:t>
            </a:r>
            <a:endParaRPr sz="2500">
              <a:highlight>
                <a:schemeClr val="accent5"/>
              </a:highlight>
              <a:latin typeface="Archivo Black"/>
              <a:ea typeface="Archivo Black"/>
              <a:cs typeface="Archivo Black"/>
              <a:sym typeface="Archivo Black"/>
            </a:endParaRPr>
          </a:p>
          <a:p>
            <a:pPr indent="0" lvl="0" marL="0" rtl="0" algn="l">
              <a:spcBef>
                <a:spcPts val="0"/>
              </a:spcBef>
              <a:spcAft>
                <a:spcPts val="0"/>
              </a:spcAft>
              <a:buNone/>
            </a:pPr>
            <a:r>
              <a:rPr lang="en" sz="2500">
                <a:highlight>
                  <a:schemeClr val="accent5"/>
                </a:highlight>
                <a:latin typeface="Archivo Black"/>
                <a:ea typeface="Archivo Black"/>
                <a:cs typeface="Archivo Black"/>
                <a:sym typeface="Archivo Black"/>
              </a:rPr>
              <a:t>talouden malliin? </a:t>
            </a:r>
            <a:endParaRPr sz="2500">
              <a:highlight>
                <a:schemeClr val="accent5"/>
              </a:highlight>
              <a:latin typeface="Archivo Black"/>
              <a:ea typeface="Archivo Black"/>
              <a:cs typeface="Archivo Black"/>
              <a:sym typeface="Archivo Black"/>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g23ae509faaa_0_583"/>
          <p:cNvPicPr preferRelativeResize="0"/>
          <p:nvPr/>
        </p:nvPicPr>
        <p:blipFill rotWithShape="1">
          <a:blip r:embed="rId3">
            <a:alphaModFix/>
          </a:blip>
          <a:srcRect b="0" l="0" r="0" t="0"/>
          <a:stretch/>
        </p:blipFill>
        <p:spPr>
          <a:xfrm>
            <a:off x="5764227" y="983079"/>
            <a:ext cx="3301240" cy="2965106"/>
          </a:xfrm>
          <a:prstGeom prst="rect">
            <a:avLst/>
          </a:prstGeom>
          <a:noFill/>
          <a:ln>
            <a:noFill/>
          </a:ln>
        </p:spPr>
      </p:pic>
      <p:sp>
        <p:nvSpPr>
          <p:cNvPr id="395" name="Google Shape;395;g23ae509faaa_0_583"/>
          <p:cNvSpPr txBox="1"/>
          <p:nvPr>
            <p:ph idx="4294967295" type="body"/>
          </p:nvPr>
        </p:nvSpPr>
        <p:spPr>
          <a:xfrm>
            <a:off x="140075" y="112050"/>
            <a:ext cx="9144000" cy="111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en" sz="2000">
                <a:solidFill>
                  <a:srgbClr val="000000"/>
                </a:solidFill>
                <a:latin typeface="Archivo Black"/>
                <a:ea typeface="Archivo Black"/>
                <a:cs typeface="Archivo Black"/>
                <a:sym typeface="Archivo Black"/>
              </a:rPr>
              <a:t>Eettiset kysymykset maailmankaupassa ja tuotantoketjututkimus: mitä haasteita meidän on ratkaistava?</a:t>
            </a:r>
            <a:endParaRPr sz="1500">
              <a:latin typeface="Archivo Black"/>
              <a:ea typeface="Archivo Black"/>
              <a:cs typeface="Archivo Black"/>
              <a:sym typeface="Archivo Black"/>
            </a:endParaRPr>
          </a:p>
        </p:txBody>
      </p:sp>
      <p:pic>
        <p:nvPicPr>
          <p:cNvPr id="396" name="Google Shape;396;g23ae509faaa_0_583"/>
          <p:cNvPicPr preferRelativeResize="0"/>
          <p:nvPr/>
        </p:nvPicPr>
        <p:blipFill rotWithShape="1">
          <a:blip r:embed="rId4">
            <a:alphaModFix/>
          </a:blip>
          <a:srcRect b="0" l="0" r="0" t="0"/>
          <a:stretch/>
        </p:blipFill>
        <p:spPr>
          <a:xfrm>
            <a:off x="7730599" y="4311225"/>
            <a:ext cx="1167925" cy="657525"/>
          </a:xfrm>
          <a:prstGeom prst="rect">
            <a:avLst/>
          </a:prstGeom>
          <a:noFill/>
          <a:ln>
            <a:noFill/>
          </a:ln>
        </p:spPr>
      </p:pic>
      <p:sp>
        <p:nvSpPr>
          <p:cNvPr id="397" name="Google Shape;397;g23ae509faaa_0_583"/>
          <p:cNvSpPr txBox="1"/>
          <p:nvPr/>
        </p:nvSpPr>
        <p:spPr>
          <a:xfrm>
            <a:off x="446500" y="983075"/>
            <a:ext cx="5429100" cy="361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Montserrat Medium"/>
                <a:ea typeface="Montserrat Medium"/>
                <a:cs typeface="Montserrat Medium"/>
                <a:sym typeface="Montserrat Medium"/>
              </a:rPr>
              <a:t>Ratkaisuissa on muistettava ’iso kuva’</a:t>
            </a:r>
            <a:endParaRPr sz="1500">
              <a:latin typeface="Montserrat Medium"/>
              <a:ea typeface="Montserrat Medium"/>
              <a:cs typeface="Montserrat Medium"/>
              <a:sym typeface="Montserrat Medium"/>
            </a:endParaRPr>
          </a:p>
          <a:p>
            <a:pPr indent="-323850" lvl="0" marL="457200" rtl="0" algn="l">
              <a:spcBef>
                <a:spcPts val="0"/>
              </a:spcBef>
              <a:spcAft>
                <a:spcPts val="0"/>
              </a:spcAft>
              <a:buSzPts val="1500"/>
              <a:buFont typeface="Montserrat Medium"/>
              <a:buChar char="●"/>
            </a:pPr>
            <a:r>
              <a:rPr lang="en" sz="1500">
                <a:latin typeface="Montserrat Medium"/>
                <a:ea typeface="Montserrat Medium"/>
                <a:cs typeface="Montserrat Medium"/>
                <a:sym typeface="Montserrat Medium"/>
              </a:rPr>
              <a:t>Ympäristö- ja ihmisoikeuskysymykset yhdessä, esim. ilmastonmuutos</a:t>
            </a:r>
            <a:endParaRPr sz="1500">
              <a:latin typeface="Montserrat Medium"/>
              <a:ea typeface="Montserrat Medium"/>
              <a:cs typeface="Montserrat Medium"/>
              <a:sym typeface="Montserrat Medium"/>
            </a:endParaRPr>
          </a:p>
          <a:p>
            <a:pPr indent="-323850" lvl="0" marL="457200" rtl="0" algn="l">
              <a:spcBef>
                <a:spcPts val="0"/>
              </a:spcBef>
              <a:spcAft>
                <a:spcPts val="0"/>
              </a:spcAft>
              <a:buSzPts val="1500"/>
              <a:buFont typeface="Montserrat Medium"/>
              <a:buChar char="●"/>
            </a:pPr>
            <a:r>
              <a:rPr lang="en" sz="1500">
                <a:latin typeface="Montserrat Medium"/>
                <a:ea typeface="Montserrat Medium"/>
                <a:cs typeface="Montserrat Medium"/>
                <a:sym typeface="Montserrat Medium"/>
              </a:rPr>
              <a:t>Koloniaalinen historia ja vastuu 🡪 Globaalitalous muutettava kestävämmäksi yhdessä</a:t>
            </a:r>
            <a:endParaRPr sz="1500">
              <a:latin typeface="Montserrat Medium"/>
              <a:ea typeface="Montserrat Medium"/>
              <a:cs typeface="Montserrat Medium"/>
              <a:sym typeface="Montserrat Medium"/>
            </a:endParaRPr>
          </a:p>
          <a:p>
            <a:pPr indent="-323850" lvl="0" marL="457200" rtl="0" algn="l">
              <a:spcBef>
                <a:spcPts val="0"/>
              </a:spcBef>
              <a:spcAft>
                <a:spcPts val="0"/>
              </a:spcAft>
              <a:buSzPts val="1500"/>
              <a:buFont typeface="Montserrat Medium"/>
              <a:buChar char="●"/>
            </a:pPr>
            <a:r>
              <a:rPr lang="en" sz="1500">
                <a:latin typeface="Montserrat Medium"/>
                <a:ea typeface="Montserrat Medium"/>
                <a:cs typeface="Montserrat Medium"/>
                <a:sym typeface="Montserrat Medium"/>
              </a:rPr>
              <a:t>Vastakkainasettelu ja pienet ratkaisut eivät riitä, tarvitsemme kokonaisvaltaisuutta</a:t>
            </a:r>
            <a:endParaRPr sz="1500">
              <a:latin typeface="Montserrat Medium"/>
              <a:ea typeface="Montserrat Medium"/>
              <a:cs typeface="Montserrat Medium"/>
              <a:sym typeface="Montserrat Medium"/>
            </a:endParaRPr>
          </a:p>
          <a:p>
            <a:pPr indent="0" lvl="0" marL="0" rtl="0" algn="l">
              <a:spcBef>
                <a:spcPts val="0"/>
              </a:spcBef>
              <a:spcAft>
                <a:spcPts val="0"/>
              </a:spcAft>
              <a:buNone/>
            </a:pPr>
            <a:r>
              <a:t/>
            </a:r>
            <a:endParaRPr sz="1500">
              <a:latin typeface="Montserrat Medium"/>
              <a:ea typeface="Montserrat Medium"/>
              <a:cs typeface="Montserrat Medium"/>
              <a:sym typeface="Montserrat Medium"/>
            </a:endParaRPr>
          </a:p>
          <a:p>
            <a:pPr indent="0" lvl="0" marL="0" rtl="0" algn="l">
              <a:spcBef>
                <a:spcPts val="0"/>
              </a:spcBef>
              <a:spcAft>
                <a:spcPts val="0"/>
              </a:spcAft>
              <a:buNone/>
            </a:pPr>
            <a:r>
              <a:rPr lang="en" sz="1500">
                <a:latin typeface="Montserrat Medium"/>
                <a:ea typeface="Montserrat Medium"/>
                <a:cs typeface="Montserrat Medium"/>
                <a:sym typeface="Montserrat Medium"/>
              </a:rPr>
              <a:t>Käydään läpi muutamia keskeisiä</a:t>
            </a:r>
            <a:endParaRPr sz="1500">
              <a:latin typeface="Montserrat Medium"/>
              <a:ea typeface="Montserrat Medium"/>
              <a:cs typeface="Montserrat Medium"/>
              <a:sym typeface="Montserrat Medium"/>
            </a:endParaRPr>
          </a:p>
          <a:p>
            <a:pPr indent="0" lvl="0" marL="0" rtl="0" algn="l">
              <a:spcBef>
                <a:spcPts val="0"/>
              </a:spcBef>
              <a:spcAft>
                <a:spcPts val="0"/>
              </a:spcAft>
              <a:buNone/>
            </a:pPr>
            <a:r>
              <a:rPr lang="en" sz="1500">
                <a:latin typeface="Montserrat Medium"/>
                <a:ea typeface="Montserrat Medium"/>
                <a:cs typeface="Montserrat Medium"/>
                <a:sym typeface="Montserrat Medium"/>
              </a:rPr>
              <a:t>ulottuvuuksia:</a:t>
            </a:r>
            <a:endParaRPr sz="1500">
              <a:latin typeface="Montserrat Medium"/>
              <a:ea typeface="Montserrat Medium"/>
              <a:cs typeface="Montserrat Medium"/>
              <a:sym typeface="Montserrat Medium"/>
            </a:endParaRPr>
          </a:p>
          <a:p>
            <a:pPr indent="-323850" lvl="0" marL="457200" rtl="0" algn="l">
              <a:spcBef>
                <a:spcPts val="0"/>
              </a:spcBef>
              <a:spcAft>
                <a:spcPts val="0"/>
              </a:spcAft>
              <a:buSzPts val="1500"/>
              <a:buFont typeface="Montserrat Medium"/>
              <a:buChar char="●"/>
            </a:pPr>
            <a:r>
              <a:rPr lang="en" sz="1500">
                <a:latin typeface="Montserrat Medium"/>
                <a:ea typeface="Montserrat Medium"/>
                <a:cs typeface="Montserrat Medium"/>
                <a:sym typeface="Montserrat Medium"/>
              </a:rPr>
              <a:t>Työntekijöiden olot ja ihmisoikeudet</a:t>
            </a:r>
            <a:endParaRPr sz="1500">
              <a:latin typeface="Montserrat Medium"/>
              <a:ea typeface="Montserrat Medium"/>
              <a:cs typeface="Montserrat Medium"/>
              <a:sym typeface="Montserrat Medium"/>
            </a:endParaRPr>
          </a:p>
          <a:p>
            <a:pPr indent="-323850" lvl="0" marL="457200" rtl="0" algn="l">
              <a:spcBef>
                <a:spcPts val="0"/>
              </a:spcBef>
              <a:spcAft>
                <a:spcPts val="0"/>
              </a:spcAft>
              <a:buSzPts val="1500"/>
              <a:buFont typeface="Montserrat Medium"/>
              <a:buChar char="●"/>
            </a:pPr>
            <a:r>
              <a:rPr lang="en" sz="1500">
                <a:latin typeface="Montserrat Medium"/>
                <a:ea typeface="Montserrat Medium"/>
                <a:cs typeface="Montserrat Medium"/>
                <a:sym typeface="Montserrat Medium"/>
              </a:rPr>
              <a:t>Ihmiset osana luontoa</a:t>
            </a:r>
            <a:endParaRPr sz="1500">
              <a:latin typeface="Montserrat Medium"/>
              <a:ea typeface="Montserrat Medium"/>
              <a:cs typeface="Montserrat Medium"/>
              <a:sym typeface="Montserrat Medium"/>
            </a:endParaRPr>
          </a:p>
          <a:p>
            <a:pPr indent="-323850" lvl="0" marL="457200" rtl="0" algn="l">
              <a:spcBef>
                <a:spcPts val="0"/>
              </a:spcBef>
              <a:spcAft>
                <a:spcPts val="0"/>
              </a:spcAft>
              <a:buSzPts val="1500"/>
              <a:buFont typeface="Montserrat Medium"/>
              <a:buChar char="●"/>
            </a:pPr>
            <a:r>
              <a:rPr lang="en" sz="1500">
                <a:latin typeface="Montserrat Medium"/>
                <a:ea typeface="Montserrat Medium"/>
                <a:cs typeface="Montserrat Medium"/>
                <a:sym typeface="Montserrat Medium"/>
              </a:rPr>
              <a:t>Läpinäkyvyys, raha ja valta</a:t>
            </a:r>
            <a:endParaRPr sz="1500">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pic>
        <p:nvPicPr>
          <p:cNvPr id="398" name="Google Shape;398;g23ae509faaa_0_583"/>
          <p:cNvPicPr preferRelativeResize="0"/>
          <p:nvPr/>
        </p:nvPicPr>
        <p:blipFill rotWithShape="1">
          <a:blip r:embed="rId5">
            <a:alphaModFix/>
          </a:blip>
          <a:srcRect b="0" l="0" r="0" t="0"/>
          <a:stretch/>
        </p:blipFill>
        <p:spPr>
          <a:xfrm rot="-293120">
            <a:off x="5961992" y="1495317"/>
            <a:ext cx="2905712" cy="215289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23ae509faaa_0_578"/>
          <p:cNvSpPr txBox="1"/>
          <p:nvPr>
            <p:ph type="title"/>
          </p:nvPr>
        </p:nvSpPr>
        <p:spPr>
          <a:xfrm>
            <a:off x="155850" y="-72850"/>
            <a:ext cx="9012900" cy="77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000"/>
              <a:t>Eettiset kysymykset maailmankaupassa ja tuotantoketjututkimus: mitä haasteita meidän on ratkaistava?</a:t>
            </a:r>
            <a:endParaRPr sz="2000"/>
          </a:p>
        </p:txBody>
      </p:sp>
      <p:sp>
        <p:nvSpPr>
          <p:cNvPr id="404" name="Google Shape;404;g23ae509faaa_0_578"/>
          <p:cNvSpPr txBox="1"/>
          <p:nvPr>
            <p:ph idx="1" type="body"/>
          </p:nvPr>
        </p:nvSpPr>
        <p:spPr>
          <a:xfrm>
            <a:off x="311700" y="565900"/>
            <a:ext cx="8701200" cy="350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latin typeface="Montserrat"/>
                <a:ea typeface="Montserrat"/>
                <a:cs typeface="Montserrat"/>
                <a:sym typeface="Montserrat"/>
              </a:rPr>
              <a:t>Työntekijöiden olot ja ihmisoikeudet</a:t>
            </a:r>
            <a:br>
              <a:rPr b="1" lang="en" sz="1200">
                <a:latin typeface="Montserrat"/>
                <a:ea typeface="Montserrat"/>
                <a:cs typeface="Montserrat"/>
                <a:sym typeface="Montserrat"/>
              </a:rPr>
            </a:br>
            <a:r>
              <a:rPr lang="en" sz="1200"/>
              <a:t>Köyhyys ja elämiseen riittävä palkka</a:t>
            </a:r>
            <a:br>
              <a:rPr lang="en" sz="1200"/>
            </a:br>
            <a:r>
              <a:rPr lang="en" sz="1200"/>
              <a:t>Työturvallisuus ja työolot alkutuotannossa ja tehtailla, orja- ja lapsityövoima, yhdistyminen (oikeuksien puolustaminen, ay-liike, osuuskunnat)</a:t>
            </a:r>
            <a:br>
              <a:rPr lang="en" sz="1200"/>
            </a:br>
            <a:br>
              <a:rPr lang="en" sz="1200"/>
            </a:br>
            <a:r>
              <a:rPr b="1" lang="en" sz="1200">
                <a:latin typeface="Montserrat"/>
                <a:ea typeface="Montserrat"/>
                <a:cs typeface="Montserrat"/>
                <a:sym typeface="Montserrat"/>
              </a:rPr>
              <a:t>Ihmiset osana luontoa (maa, meri, metsä, ilma)</a:t>
            </a:r>
            <a:br>
              <a:rPr lang="en" sz="1200"/>
            </a:br>
            <a:r>
              <a:rPr lang="en" sz="1200"/>
              <a:t>Ulkoistetut päästöt</a:t>
            </a:r>
            <a:br>
              <a:rPr lang="en" sz="1200"/>
            </a:br>
            <a:r>
              <a:rPr lang="en" sz="1200"/>
              <a:t>Maaoikeudet ja -kaappaukset, metsäkato, biodiversiteetti</a:t>
            </a:r>
            <a:br>
              <a:rPr lang="en" sz="1200"/>
            </a:br>
            <a:r>
              <a:rPr lang="en" sz="1200"/>
              <a:t>Maan muokkaus, myrkyt, työntekijöiden ja yhteisöjen tervey</a:t>
            </a:r>
            <a:r>
              <a:rPr lang="en" sz="1200"/>
              <a:t>s</a:t>
            </a:r>
            <a:br>
              <a:rPr lang="en" sz="1200"/>
            </a:br>
            <a:r>
              <a:rPr lang="en" sz="1200"/>
              <a:t>Ihmisten toimeentulo ympäristön ja ilmaston muuttuessa, siirtotyöläisyys</a:t>
            </a:r>
            <a:br>
              <a:rPr lang="en" sz="1200"/>
            </a:br>
            <a:br>
              <a:rPr lang="en" sz="1200"/>
            </a:br>
            <a:r>
              <a:rPr b="1" lang="en" sz="1200">
                <a:latin typeface="Montserrat"/>
                <a:ea typeface="Montserrat"/>
                <a:cs typeface="Montserrat"/>
                <a:sym typeface="Montserrat"/>
              </a:rPr>
              <a:t>Läpinäkyvyys, raha ja valta</a:t>
            </a:r>
            <a:br>
              <a:rPr b="1" lang="en" sz="1200">
                <a:latin typeface="Montserrat"/>
                <a:ea typeface="Montserrat"/>
                <a:cs typeface="Montserrat"/>
                <a:sym typeface="Montserrat"/>
              </a:rPr>
            </a:br>
            <a:r>
              <a:rPr lang="en" sz="1200"/>
              <a:t>Eettisyys ja yritysvastuu: Tuotantoketjujen läpinäkyvyys ja valvonta</a:t>
            </a:r>
            <a:br>
              <a:rPr lang="en" sz="1200"/>
            </a:br>
            <a:r>
              <a:rPr lang="en" sz="1200"/>
              <a:t>Arvon jakautuminen ja valtioiden ja suuryritysten valta</a:t>
            </a:r>
            <a:br>
              <a:rPr lang="en" sz="1200"/>
            </a:br>
            <a:r>
              <a:rPr lang="en" sz="1200"/>
              <a:t>Mainonnan ja kulutuksen vaikutukset</a:t>
            </a:r>
            <a:br>
              <a:rPr lang="en" sz="1200"/>
            </a:br>
            <a:r>
              <a:rPr lang="en" sz="1200"/>
              <a:t>Lainsäädäntö ei ole pysynyt perässä ja vastuullisuus vaihtelee maittain</a:t>
            </a:r>
            <a:br>
              <a:rPr lang="en" sz="1200"/>
            </a:br>
            <a:r>
              <a:rPr lang="en" sz="1200"/>
              <a:t>Hyväntekeväisyys ja omat sertifioinnit/ohjelmat eivät riitä (‘pukki kaalimaan vartijana’)</a:t>
            </a:r>
            <a:endParaRPr sz="1200"/>
          </a:p>
          <a:p>
            <a:pPr indent="0" lvl="0" marL="0" rtl="0" algn="l">
              <a:lnSpc>
                <a:spcPct val="115000"/>
              </a:lnSpc>
              <a:spcBef>
                <a:spcPts val="1600"/>
              </a:spcBef>
              <a:spcAft>
                <a:spcPts val="0"/>
              </a:spcAft>
              <a:buNone/>
            </a:pPr>
            <a:r>
              <a:t/>
            </a:r>
            <a:endParaRPr sz="1000"/>
          </a:p>
          <a:p>
            <a:pPr indent="0" lvl="0" marL="0" rtl="0" algn="l">
              <a:lnSpc>
                <a:spcPct val="115000"/>
              </a:lnSpc>
              <a:spcBef>
                <a:spcPts val="1600"/>
              </a:spcBef>
              <a:spcAft>
                <a:spcPts val="1600"/>
              </a:spcAft>
              <a:buSzPts val="1800"/>
              <a:buNone/>
            </a:pPr>
            <a:r>
              <a:t/>
            </a:r>
            <a:endParaRPr sz="1000"/>
          </a:p>
        </p:txBody>
      </p:sp>
      <p:pic>
        <p:nvPicPr>
          <p:cNvPr id="405" name="Google Shape;405;g23ae509faaa_0_578"/>
          <p:cNvPicPr preferRelativeResize="0"/>
          <p:nvPr/>
        </p:nvPicPr>
        <p:blipFill rotWithShape="1">
          <a:blip r:embed="rId3">
            <a:alphaModFix/>
          </a:blip>
          <a:srcRect b="0" l="0" r="0" t="0"/>
          <a:stretch/>
        </p:blipFill>
        <p:spPr>
          <a:xfrm>
            <a:off x="6578409" y="1421475"/>
            <a:ext cx="996696" cy="1795272"/>
          </a:xfrm>
          <a:prstGeom prst="rect">
            <a:avLst/>
          </a:prstGeom>
          <a:noFill/>
          <a:ln>
            <a:noFill/>
          </a:ln>
        </p:spPr>
      </p:pic>
      <p:pic>
        <p:nvPicPr>
          <p:cNvPr id="406" name="Google Shape;406;g23ae509faaa_0_578"/>
          <p:cNvPicPr preferRelativeResize="0"/>
          <p:nvPr/>
        </p:nvPicPr>
        <p:blipFill rotWithShape="1">
          <a:blip r:embed="rId4">
            <a:alphaModFix/>
          </a:blip>
          <a:srcRect b="0" l="0" r="0" t="0"/>
          <a:stretch/>
        </p:blipFill>
        <p:spPr>
          <a:xfrm>
            <a:off x="7659125" y="2103217"/>
            <a:ext cx="1120775" cy="162683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2330214816e_0_208"/>
          <p:cNvSpPr txBox="1"/>
          <p:nvPr>
            <p:ph idx="2" type="body"/>
          </p:nvPr>
        </p:nvSpPr>
        <p:spPr>
          <a:xfrm>
            <a:off x="4774325" y="688300"/>
            <a:ext cx="4242300" cy="1597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t>Kestävän kehityksen tavoitteet: Vastuullinen kuluttaminen, yritystoiminta ja valtioiden sopimukset onnistuvat vain, jos niitä toteutetaan aktiivisesti.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p:txBody>
      </p:sp>
      <p:sp>
        <p:nvSpPr>
          <p:cNvPr id="412" name="Google Shape;412;g2330214816e_0_208"/>
          <p:cNvSpPr/>
          <p:nvPr/>
        </p:nvSpPr>
        <p:spPr>
          <a:xfrm>
            <a:off x="1019425" y="2285400"/>
            <a:ext cx="2571600" cy="5727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3" name="Google Shape;413;g2330214816e_0_208"/>
          <p:cNvPicPr preferRelativeResize="0"/>
          <p:nvPr/>
        </p:nvPicPr>
        <p:blipFill rotWithShape="1">
          <a:blip r:embed="rId3">
            <a:alphaModFix/>
          </a:blip>
          <a:srcRect b="0" l="0" r="0" t="19659"/>
          <a:stretch/>
        </p:blipFill>
        <p:spPr>
          <a:xfrm>
            <a:off x="233810" y="365872"/>
            <a:ext cx="4142831" cy="4411744"/>
          </a:xfrm>
          <a:prstGeom prst="rect">
            <a:avLst/>
          </a:prstGeom>
          <a:noFill/>
          <a:ln>
            <a:noFill/>
          </a:ln>
        </p:spPr>
      </p:pic>
      <p:sp>
        <p:nvSpPr>
          <p:cNvPr id="414" name="Google Shape;414;g2330214816e_0_208"/>
          <p:cNvSpPr txBox="1"/>
          <p:nvPr/>
        </p:nvSpPr>
        <p:spPr>
          <a:xfrm>
            <a:off x="4774325" y="1795850"/>
            <a:ext cx="3867000" cy="269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chemeClr val="lt1"/>
                </a:solidFill>
                <a:latin typeface="Montserrat"/>
                <a:ea typeface="Montserrat"/>
                <a:cs typeface="Montserrat"/>
                <a:sym typeface="Montserrat"/>
              </a:rPr>
              <a:t>Harjoitus:</a:t>
            </a:r>
            <a:endParaRPr b="1" sz="18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lt1"/>
                </a:solidFill>
                <a:latin typeface="Montserrat Medium"/>
                <a:ea typeface="Montserrat Medium"/>
                <a:cs typeface="Montserrat Medium"/>
                <a:sym typeface="Montserrat Medium"/>
              </a:rPr>
              <a:t>Valitkaa yksi kiinnostava vastamainos. Tarkastelkaa sitten YK-maita sitovia Agenda 2030 -tavoitteita.</a:t>
            </a:r>
            <a:endParaRPr sz="1800">
              <a:solidFill>
                <a:schemeClr val="lt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800">
                <a:solidFill>
                  <a:schemeClr val="lt1"/>
                </a:solidFill>
                <a:latin typeface="Montserrat Medium"/>
                <a:ea typeface="Montserrat Medium"/>
                <a:cs typeface="Montserrat Medium"/>
                <a:sym typeface="Montserrat Medium"/>
              </a:rPr>
              <a:t>Mihin tavoitteisiin vastamainoksen kuva ja sanoma liittyvät? Miten?</a:t>
            </a:r>
            <a:endParaRPr>
              <a:latin typeface="Montserrat Medium"/>
              <a:ea typeface="Montserrat Medium"/>
              <a:cs typeface="Montserrat Medium"/>
              <a:sym typeface="Montserra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g23ae509faaa_0_0"/>
          <p:cNvSpPr txBox="1"/>
          <p:nvPr>
            <p:ph idx="1" type="body"/>
          </p:nvPr>
        </p:nvSpPr>
        <p:spPr>
          <a:xfrm>
            <a:off x="311700" y="1305475"/>
            <a:ext cx="3999900" cy="221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 sz="2100">
                <a:solidFill>
                  <a:srgbClr val="000000"/>
                </a:solidFill>
              </a:rPr>
              <a:t>Tapa 1</a:t>
            </a:r>
            <a:endParaRPr b="1" sz="2100">
              <a:solidFill>
                <a:srgbClr val="000000"/>
              </a:solidFill>
            </a:endParaRPr>
          </a:p>
          <a:p>
            <a:pPr indent="0" lvl="0" marL="0" rtl="0" algn="l">
              <a:lnSpc>
                <a:spcPct val="115000"/>
              </a:lnSpc>
              <a:spcBef>
                <a:spcPts val="0"/>
              </a:spcBef>
              <a:spcAft>
                <a:spcPts val="0"/>
              </a:spcAft>
              <a:buNone/>
            </a:pPr>
            <a:r>
              <a:rPr lang="en" sz="1600"/>
              <a:t>Tehdään tyhjälle A4-paperille omat miellekartat. Vertaillaan vierustoverin kanssa miellekarttojen yhtäläisyyksiä ja eroja. Osallistujia voi ohjeistaa myös täydentämään toistensa miellekarttoja.</a:t>
            </a:r>
            <a:endParaRPr sz="1600"/>
          </a:p>
        </p:txBody>
      </p:sp>
      <p:sp>
        <p:nvSpPr>
          <p:cNvPr id="117" name="Google Shape;117;g23ae509faaa_0_0"/>
          <p:cNvSpPr txBox="1"/>
          <p:nvPr>
            <p:ph idx="2" type="body"/>
          </p:nvPr>
        </p:nvSpPr>
        <p:spPr>
          <a:xfrm>
            <a:off x="4832400" y="1305475"/>
            <a:ext cx="3999900" cy="326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 sz="2100">
                <a:solidFill>
                  <a:srgbClr val="000000"/>
                </a:solidFill>
              </a:rPr>
              <a:t>Tapa 2</a:t>
            </a:r>
            <a:endParaRPr b="1" sz="2100">
              <a:solidFill>
                <a:srgbClr val="000000"/>
              </a:solidFill>
            </a:endParaRPr>
          </a:p>
          <a:p>
            <a:pPr indent="0" lvl="0" marL="0" rtl="0" algn="l">
              <a:lnSpc>
                <a:spcPct val="115000"/>
              </a:lnSpc>
              <a:spcBef>
                <a:spcPts val="0"/>
              </a:spcBef>
              <a:spcAft>
                <a:spcPts val="0"/>
              </a:spcAft>
              <a:buNone/>
            </a:pPr>
            <a:r>
              <a:rPr lang="en" sz="1600"/>
              <a:t>Tehdään 3-4 hlö ryhmissä tyhjälle A3- tai A2-paperille miellekartta. Ryhmässä ajatuksista voi jutella ääneen ja kaikki kirjoittavat omia ajatuksiaan miellekarttaan. Seuraavaksi osallistujia voi ohjeistaa 1) ympyröidään pari omasta mielestä kiinnostavinta asiaa tai 2) vetämään viivoja niiden asioiden välille, jotka liittyvät toisiinsa.</a:t>
            </a:r>
            <a:endParaRPr sz="1600"/>
          </a:p>
        </p:txBody>
      </p:sp>
      <p:sp>
        <p:nvSpPr>
          <p:cNvPr id="118" name="Google Shape;118;g23ae509faaa_0_0"/>
          <p:cNvSpPr txBox="1"/>
          <p:nvPr>
            <p:ph type="title"/>
          </p:nvPr>
        </p:nvSpPr>
        <p:spPr>
          <a:xfrm>
            <a:off x="409025" y="229725"/>
            <a:ext cx="8423100" cy="788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000">
                <a:solidFill>
                  <a:schemeClr val="lt1"/>
                </a:solidFill>
                <a:highlight>
                  <a:schemeClr val="accent5"/>
                </a:highlight>
              </a:rPr>
              <a:t>LÄMMITTELY MIELLEKARTAN AVULLA: MITÄ SINULLE TULEE MIELEEN SANASTA KULUTTAMINEN JA/TAI MAAILMANKAUPPA?</a:t>
            </a:r>
            <a:endParaRPr sz="1900">
              <a:solidFill>
                <a:schemeClr val="lt1"/>
              </a:solidFill>
              <a:highlight>
                <a:schemeClr val="accent5"/>
              </a:highlight>
            </a:endParaRPr>
          </a:p>
        </p:txBody>
      </p:sp>
      <p:sp>
        <p:nvSpPr>
          <p:cNvPr id="119" name="Google Shape;119;g23ae509faaa_0_0"/>
          <p:cNvSpPr txBox="1"/>
          <p:nvPr/>
        </p:nvSpPr>
        <p:spPr>
          <a:xfrm>
            <a:off x="459450" y="3423400"/>
            <a:ext cx="37653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solidFill>
                <a:schemeClr val="lt1"/>
              </a:solidFill>
              <a:highlight>
                <a:schemeClr val="accent5"/>
              </a:highlight>
              <a:latin typeface="Montserrat Medium"/>
              <a:ea typeface="Montserrat Medium"/>
              <a:cs typeface="Montserrat Medium"/>
              <a:sym typeface="Montserrat Medium"/>
            </a:endParaRPr>
          </a:p>
          <a:p>
            <a:pPr indent="0" lvl="0" marL="0" rtl="0" algn="l">
              <a:spcBef>
                <a:spcPts val="0"/>
              </a:spcBef>
              <a:spcAft>
                <a:spcPts val="0"/>
              </a:spcAft>
              <a:buNone/>
            </a:pPr>
            <a:r>
              <a:rPr lang="en" sz="1700">
                <a:solidFill>
                  <a:schemeClr val="lt1"/>
                </a:solidFill>
                <a:highlight>
                  <a:schemeClr val="accent5"/>
                </a:highlight>
                <a:latin typeface="Montserrat Medium"/>
                <a:ea typeface="Montserrat Medium"/>
                <a:cs typeface="Montserrat Medium"/>
                <a:sym typeface="Montserrat Medium"/>
              </a:rPr>
              <a:t>Keskeisimmät mieleen nousseet asiat voi purkaa myös koko luokan kesken.</a:t>
            </a:r>
            <a:endParaRPr sz="1700">
              <a:solidFill>
                <a:schemeClr val="lt1"/>
              </a:solidFill>
              <a:highlight>
                <a:schemeClr val="accent5"/>
              </a:highlight>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2330214816e_0_292"/>
          <p:cNvSpPr/>
          <p:nvPr/>
        </p:nvSpPr>
        <p:spPr>
          <a:xfrm>
            <a:off x="312775" y="509725"/>
            <a:ext cx="8424900" cy="828900"/>
          </a:xfrm>
          <a:prstGeom prst="rect">
            <a:avLst/>
          </a:prstGeom>
          <a:solidFill>
            <a:srgbClr val="A7519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g2330214816e_0_292"/>
          <p:cNvSpPr txBox="1"/>
          <p:nvPr>
            <p:ph type="title"/>
          </p:nvPr>
        </p:nvSpPr>
        <p:spPr>
          <a:xfrm>
            <a:off x="311700" y="410200"/>
            <a:ext cx="8520600" cy="928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500">
                <a:solidFill>
                  <a:srgbClr val="FFFFFF"/>
                </a:solidFill>
              </a:rPr>
              <a:t>Mitä epäreiluja asioita katutaiteilija Banksyn tekemässä Simpsonit-introssa näkyy?</a:t>
            </a:r>
            <a:endParaRPr sz="2500">
              <a:solidFill>
                <a:srgbClr val="FFFFFF"/>
              </a:solidFill>
            </a:endParaRPr>
          </a:p>
          <a:p>
            <a:pPr indent="0" lvl="0" marL="0" rtl="0" algn="l">
              <a:lnSpc>
                <a:spcPct val="100000"/>
              </a:lnSpc>
              <a:spcBef>
                <a:spcPts val="0"/>
              </a:spcBef>
              <a:spcAft>
                <a:spcPts val="0"/>
              </a:spcAft>
              <a:buNone/>
            </a:pPr>
            <a:r>
              <a:t/>
            </a:r>
            <a:endParaRPr>
              <a:solidFill>
                <a:srgbClr val="FFFFFF"/>
              </a:solidFill>
            </a:endParaRPr>
          </a:p>
          <a:p>
            <a:pPr indent="0" lvl="0" marL="0" rtl="0" algn="l">
              <a:lnSpc>
                <a:spcPct val="100000"/>
              </a:lnSpc>
              <a:spcBef>
                <a:spcPts val="0"/>
              </a:spcBef>
              <a:spcAft>
                <a:spcPts val="0"/>
              </a:spcAft>
              <a:buSzPts val="3000"/>
              <a:buNone/>
            </a:pPr>
            <a:r>
              <a:t/>
            </a:r>
            <a:endParaRPr>
              <a:solidFill>
                <a:srgbClr val="FFFFFF"/>
              </a:solidFill>
            </a:endParaRPr>
          </a:p>
        </p:txBody>
      </p:sp>
      <p:pic>
        <p:nvPicPr>
          <p:cNvPr id="421" name="Google Shape;421;g2330214816e_0_292"/>
          <p:cNvPicPr preferRelativeResize="0"/>
          <p:nvPr/>
        </p:nvPicPr>
        <p:blipFill rotWithShape="1">
          <a:blip r:embed="rId3">
            <a:alphaModFix/>
          </a:blip>
          <a:srcRect b="2509" l="1890" r="-1889" t="-2510"/>
          <a:stretch/>
        </p:blipFill>
        <p:spPr>
          <a:xfrm>
            <a:off x="2270005" y="1453275"/>
            <a:ext cx="4784400" cy="340704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2330bc00d96_0_265"/>
          <p:cNvSpPr txBox="1"/>
          <p:nvPr>
            <p:ph idx="2" type="body"/>
          </p:nvPr>
        </p:nvSpPr>
        <p:spPr>
          <a:xfrm>
            <a:off x="4796175" y="1899250"/>
            <a:ext cx="3658200" cy="124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900"/>
              <a:t>Mitä ajatuksia valokuva herättää?</a:t>
            </a:r>
            <a:endParaRPr sz="1900"/>
          </a:p>
        </p:txBody>
      </p:sp>
      <p:sp>
        <p:nvSpPr>
          <p:cNvPr id="427" name="Google Shape;427;g2330bc00d96_0_265"/>
          <p:cNvSpPr/>
          <p:nvPr/>
        </p:nvSpPr>
        <p:spPr>
          <a:xfrm>
            <a:off x="4361325" y="256550"/>
            <a:ext cx="4470900" cy="975600"/>
          </a:xfrm>
          <a:prstGeom prst="rect">
            <a:avLst/>
          </a:prstGeom>
          <a:solidFill>
            <a:srgbClr val="A7519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g2330bc00d96_0_265"/>
          <p:cNvSpPr txBox="1"/>
          <p:nvPr>
            <p:ph type="title"/>
          </p:nvPr>
        </p:nvSpPr>
        <p:spPr>
          <a:xfrm rot="461">
            <a:off x="4361286" y="256983"/>
            <a:ext cx="4470900" cy="975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300">
                <a:solidFill>
                  <a:srgbClr val="FFFFFF"/>
                </a:solidFill>
              </a:rPr>
              <a:t>Valokuvat, videot ja vastamainokset</a:t>
            </a:r>
            <a:endParaRPr sz="2300">
              <a:solidFill>
                <a:srgbClr val="FFFFFF"/>
              </a:solidFill>
            </a:endParaRPr>
          </a:p>
          <a:p>
            <a:pPr indent="0" lvl="0" marL="0" rtl="0" algn="l">
              <a:lnSpc>
                <a:spcPct val="100000"/>
              </a:lnSpc>
              <a:spcBef>
                <a:spcPts val="0"/>
              </a:spcBef>
              <a:spcAft>
                <a:spcPts val="0"/>
              </a:spcAft>
              <a:buNone/>
            </a:pPr>
            <a:r>
              <a:t/>
            </a:r>
            <a:endParaRPr sz="1200">
              <a:solidFill>
                <a:srgbClr val="FFFFFF"/>
              </a:solidFill>
            </a:endParaRPr>
          </a:p>
          <a:p>
            <a:pPr indent="0" lvl="0" marL="0" rtl="0" algn="l">
              <a:lnSpc>
                <a:spcPct val="100000"/>
              </a:lnSpc>
              <a:spcBef>
                <a:spcPts val="0"/>
              </a:spcBef>
              <a:spcAft>
                <a:spcPts val="0"/>
              </a:spcAft>
              <a:buSzPts val="3000"/>
              <a:buNone/>
            </a:pPr>
            <a:r>
              <a:t/>
            </a:r>
            <a:endParaRPr sz="1200">
              <a:solidFill>
                <a:srgbClr val="FFFFFF"/>
              </a:solidFill>
            </a:endParaRPr>
          </a:p>
        </p:txBody>
      </p:sp>
      <p:pic>
        <p:nvPicPr>
          <p:cNvPr id="429" name="Google Shape;429;g2330bc00d96_0_265"/>
          <p:cNvPicPr preferRelativeResize="0"/>
          <p:nvPr/>
        </p:nvPicPr>
        <p:blipFill rotWithShape="1">
          <a:blip r:embed="rId3">
            <a:alphaModFix/>
          </a:blip>
          <a:srcRect b="0" l="0" r="0" t="0"/>
          <a:stretch/>
        </p:blipFill>
        <p:spPr>
          <a:xfrm>
            <a:off x="578991" y="124226"/>
            <a:ext cx="3450211" cy="4895036"/>
          </a:xfrm>
          <a:prstGeom prst="rect">
            <a:avLst/>
          </a:prstGeom>
          <a:noFill/>
          <a:ln>
            <a:noFill/>
          </a:ln>
        </p:spPr>
      </p:pic>
      <p:pic>
        <p:nvPicPr>
          <p:cNvPr id="430" name="Google Shape;430;g2330bc00d96_0_265"/>
          <p:cNvPicPr preferRelativeResize="0"/>
          <p:nvPr/>
        </p:nvPicPr>
        <p:blipFill rotWithShape="1">
          <a:blip r:embed="rId4">
            <a:alphaModFix/>
          </a:blip>
          <a:srcRect b="0" l="0" r="0" t="0"/>
          <a:stretch/>
        </p:blipFill>
        <p:spPr>
          <a:xfrm rot="940033">
            <a:off x="3774487" y="2150379"/>
            <a:ext cx="1999326" cy="1846792"/>
          </a:xfrm>
          <a:prstGeom prst="rect">
            <a:avLst/>
          </a:prstGeom>
          <a:noFill/>
          <a:ln>
            <a:noFill/>
          </a:ln>
        </p:spPr>
      </p:pic>
      <p:sp>
        <p:nvSpPr>
          <p:cNvPr id="431" name="Google Shape;431;g2330bc00d96_0_265"/>
          <p:cNvSpPr txBox="1"/>
          <p:nvPr/>
        </p:nvSpPr>
        <p:spPr>
          <a:xfrm>
            <a:off x="4572000" y="3807625"/>
            <a:ext cx="29289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Montserrat Medium"/>
                <a:ea typeface="Montserrat Medium"/>
                <a:cs typeface="Montserrat Medium"/>
                <a:sym typeface="Montserrat Medium"/>
              </a:rPr>
              <a:t>Keskusteluun voi osallistua taiteen ja huumorin kautta kaduilla tai mediassa, kuten Jeongmee Yoon.</a:t>
            </a:r>
            <a:endParaRPr>
              <a:solidFill>
                <a:schemeClr val="dk1"/>
              </a:solidFill>
              <a:latin typeface="Montserrat Medium"/>
              <a:ea typeface="Montserrat Medium"/>
              <a:cs typeface="Montserrat Medium"/>
              <a:sym typeface="Montserrat Medium"/>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B77F"/>
        </a:solidFill>
      </p:bgPr>
    </p:bg>
    <p:spTree>
      <p:nvGrpSpPr>
        <p:cNvPr id="435" name="Shape 435"/>
        <p:cNvGrpSpPr/>
        <p:nvPr/>
      </p:nvGrpSpPr>
      <p:grpSpPr>
        <a:xfrm>
          <a:off x="0" y="0"/>
          <a:ext cx="0" cy="0"/>
          <a:chOff x="0" y="0"/>
          <a:chExt cx="0" cy="0"/>
        </a:xfrm>
      </p:grpSpPr>
      <p:sp>
        <p:nvSpPr>
          <p:cNvPr id="436" name="Google Shape;436;g2330bc00d96_0_99"/>
          <p:cNvSpPr/>
          <p:nvPr/>
        </p:nvSpPr>
        <p:spPr>
          <a:xfrm>
            <a:off x="0" y="0"/>
            <a:ext cx="9144000" cy="11247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g2330bc00d96_0_99"/>
          <p:cNvSpPr txBox="1"/>
          <p:nvPr/>
        </p:nvSpPr>
        <p:spPr>
          <a:xfrm>
            <a:off x="344150" y="125150"/>
            <a:ext cx="88164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dk1"/>
                </a:solidFill>
                <a:latin typeface="Archivo Black"/>
                <a:ea typeface="Archivo Black"/>
                <a:cs typeface="Archivo Black"/>
                <a:sym typeface="Archivo Black"/>
              </a:rPr>
              <a:t>Kaupankäynti ja kuluttaminen yhdistävät meidät moniin alueisiin eri puolilla maailmaa</a:t>
            </a:r>
            <a:endParaRPr sz="2000">
              <a:solidFill>
                <a:schemeClr val="dk1"/>
              </a:solidFill>
            </a:endParaRPr>
          </a:p>
        </p:txBody>
      </p:sp>
      <p:pic>
        <p:nvPicPr>
          <p:cNvPr id="438" name="Google Shape;438;g2330bc00d96_0_99"/>
          <p:cNvPicPr preferRelativeResize="0"/>
          <p:nvPr/>
        </p:nvPicPr>
        <p:blipFill rotWithShape="1">
          <a:blip r:embed="rId3">
            <a:alphaModFix/>
          </a:blip>
          <a:srcRect b="0" l="0" r="0" t="0"/>
          <a:stretch/>
        </p:blipFill>
        <p:spPr>
          <a:xfrm>
            <a:off x="445922" y="1017944"/>
            <a:ext cx="5760640" cy="4095655"/>
          </a:xfrm>
          <a:prstGeom prst="rect">
            <a:avLst/>
          </a:prstGeom>
          <a:noFill/>
          <a:ln>
            <a:noFill/>
          </a:ln>
        </p:spPr>
      </p:pic>
      <p:sp>
        <p:nvSpPr>
          <p:cNvPr id="439" name="Google Shape;439;g2330bc00d96_0_99"/>
          <p:cNvSpPr txBox="1"/>
          <p:nvPr/>
        </p:nvSpPr>
        <p:spPr>
          <a:xfrm>
            <a:off x="6463800" y="1683225"/>
            <a:ext cx="2515200" cy="1950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700">
                <a:solidFill>
                  <a:schemeClr val="dk1"/>
                </a:solidFill>
                <a:latin typeface="Montserrat Medium"/>
                <a:ea typeface="Montserrat Medium"/>
                <a:cs typeface="Montserrat Medium"/>
                <a:sym typeface="Montserrat Medium"/>
              </a:rPr>
              <a:t>Valitkaa kaikilta yksi vaate, katsokaa Made in -laput ja merkitkää kartalle niihin merkityt paikannimet.</a:t>
            </a:r>
            <a:endParaRPr sz="170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2330bc00d96_0_88"/>
          <p:cNvSpPr txBox="1"/>
          <p:nvPr>
            <p:ph idx="1" type="body"/>
          </p:nvPr>
        </p:nvSpPr>
        <p:spPr>
          <a:xfrm>
            <a:off x="389450" y="379950"/>
            <a:ext cx="3561900" cy="41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 sz="2100">
                <a:solidFill>
                  <a:srgbClr val="000000"/>
                </a:solidFill>
                <a:highlight>
                  <a:schemeClr val="accent5"/>
                </a:highlight>
              </a:rPr>
              <a:t>Draamatyöskentelyssä</a:t>
            </a:r>
            <a:endParaRPr b="1" sz="2100">
              <a:solidFill>
                <a:srgbClr val="000000"/>
              </a:solidFill>
              <a:highlight>
                <a:schemeClr val="accent5"/>
              </a:highlight>
            </a:endParaRPr>
          </a:p>
          <a:p>
            <a:pPr indent="0" lvl="0" marL="0" rtl="0" algn="l">
              <a:lnSpc>
                <a:spcPct val="115000"/>
              </a:lnSpc>
              <a:spcBef>
                <a:spcPts val="0"/>
              </a:spcBef>
              <a:spcAft>
                <a:spcPts val="0"/>
              </a:spcAft>
              <a:buNone/>
            </a:pPr>
            <a:r>
              <a:rPr lang="en" sz="1600">
                <a:solidFill>
                  <a:schemeClr val="dk1"/>
                </a:solidFill>
              </a:rPr>
              <a:t>jaetaan oppilaille roolihahmot, </a:t>
            </a:r>
            <a:endParaRPr sz="1600">
              <a:solidFill>
                <a:schemeClr val="dk1"/>
              </a:solidFill>
            </a:endParaRPr>
          </a:p>
          <a:p>
            <a:pPr indent="0" lvl="0" marL="0" rtl="0" algn="l">
              <a:lnSpc>
                <a:spcPct val="115000"/>
              </a:lnSpc>
              <a:spcBef>
                <a:spcPts val="0"/>
              </a:spcBef>
              <a:spcAft>
                <a:spcPts val="0"/>
              </a:spcAft>
              <a:buNone/>
            </a:pPr>
            <a:r>
              <a:rPr lang="en" sz="1600">
                <a:solidFill>
                  <a:schemeClr val="dk1"/>
                </a:solidFill>
              </a:rPr>
              <a:t>joiden arkielämää ja vaikuttamisen mahdollisuuksia tarkastellaan. Kaivosteollisuuden vaikutukset ympäristöön ja ihmisiin sekä vaikutusmahdollisuuksien pohtiminen voivat tulla lähemmäs suomalaistakin nuorta, kun hän pohtii niitä toisenlaisessa elämäntilanteessa ja todellisuudessa elävän ihmisen, eläytymisen ja keskustelun kautta. </a:t>
            </a:r>
            <a:endParaRPr sz="1600">
              <a:solidFill>
                <a:schemeClr val="dk1"/>
              </a:solidFill>
            </a:endParaRPr>
          </a:p>
        </p:txBody>
      </p:sp>
      <p:pic>
        <p:nvPicPr>
          <p:cNvPr id="445" name="Google Shape;445;g2330bc00d96_0_88"/>
          <p:cNvPicPr preferRelativeResize="0"/>
          <p:nvPr/>
        </p:nvPicPr>
        <p:blipFill rotWithShape="1">
          <a:blip r:embed="rId3">
            <a:alphaModFix/>
          </a:blip>
          <a:srcRect b="0" l="0" r="0" t="0"/>
          <a:stretch/>
        </p:blipFill>
        <p:spPr>
          <a:xfrm>
            <a:off x="4165250" y="216050"/>
            <a:ext cx="3338800" cy="4711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B77F"/>
        </a:solidFill>
      </p:bgPr>
    </p:bg>
    <p:spTree>
      <p:nvGrpSpPr>
        <p:cNvPr id="449" name="Shape 449"/>
        <p:cNvGrpSpPr/>
        <p:nvPr/>
      </p:nvGrpSpPr>
      <p:grpSpPr>
        <a:xfrm>
          <a:off x="0" y="0"/>
          <a:ext cx="0" cy="0"/>
          <a:chOff x="0" y="0"/>
          <a:chExt cx="0" cy="0"/>
        </a:xfrm>
      </p:grpSpPr>
      <p:sp>
        <p:nvSpPr>
          <p:cNvPr id="450" name="Google Shape;450;g2330bc00d96_0_1"/>
          <p:cNvSpPr/>
          <p:nvPr/>
        </p:nvSpPr>
        <p:spPr>
          <a:xfrm>
            <a:off x="0" y="0"/>
            <a:ext cx="9144000" cy="7788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g2330bc00d96_0_1"/>
          <p:cNvSpPr txBox="1"/>
          <p:nvPr/>
        </p:nvSpPr>
        <p:spPr>
          <a:xfrm>
            <a:off x="344150" y="125150"/>
            <a:ext cx="85227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chemeClr val="dk1"/>
                </a:solidFill>
                <a:latin typeface="Archivo Black"/>
                <a:ea typeface="Archivo Black"/>
                <a:cs typeface="Archivo Black"/>
                <a:sym typeface="Archivo Black"/>
              </a:rPr>
              <a:t>Pelikortit</a:t>
            </a:r>
            <a:endParaRPr sz="2000">
              <a:solidFill>
                <a:schemeClr val="dk1"/>
              </a:solidFill>
            </a:endParaRPr>
          </a:p>
        </p:txBody>
      </p:sp>
      <p:sp>
        <p:nvSpPr>
          <p:cNvPr id="452" name="Google Shape;452;g2330bc00d96_0_1"/>
          <p:cNvSpPr txBox="1"/>
          <p:nvPr/>
        </p:nvSpPr>
        <p:spPr>
          <a:xfrm>
            <a:off x="344138" y="4153850"/>
            <a:ext cx="70269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700">
                <a:highlight>
                  <a:schemeClr val="accent5"/>
                </a:highlight>
                <a:latin typeface="Montserrat Medium"/>
                <a:ea typeface="Montserrat Medium"/>
                <a:cs typeface="Montserrat Medium"/>
                <a:sym typeface="Montserrat Medium"/>
              </a:rPr>
              <a:t>Yhdistä kuvakortti ja tekstikortti yhteen. Pohtikaa, missä päin maailmaa kunkin kortin asia voisi tapahtua.</a:t>
            </a:r>
            <a:endParaRPr sz="1700">
              <a:highlight>
                <a:schemeClr val="accent5"/>
              </a:highlight>
              <a:latin typeface="Montserrat Medium"/>
              <a:ea typeface="Montserrat Medium"/>
              <a:cs typeface="Montserrat Medium"/>
              <a:sym typeface="Montserrat Medium"/>
            </a:endParaRPr>
          </a:p>
        </p:txBody>
      </p:sp>
      <p:pic>
        <p:nvPicPr>
          <p:cNvPr id="453" name="Google Shape;453;g2330bc00d96_0_1"/>
          <p:cNvPicPr preferRelativeResize="0"/>
          <p:nvPr/>
        </p:nvPicPr>
        <p:blipFill rotWithShape="1">
          <a:blip r:embed="rId3">
            <a:alphaModFix/>
          </a:blip>
          <a:srcRect b="0" l="0" r="0" t="0"/>
          <a:stretch/>
        </p:blipFill>
        <p:spPr>
          <a:xfrm>
            <a:off x="344151" y="941975"/>
            <a:ext cx="6947563" cy="311995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2330214816e_0_202"/>
          <p:cNvSpPr/>
          <p:nvPr/>
        </p:nvSpPr>
        <p:spPr>
          <a:xfrm>
            <a:off x="1236025" y="1446775"/>
            <a:ext cx="6647400" cy="24432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g2330214816e_0_202"/>
          <p:cNvSpPr txBox="1"/>
          <p:nvPr>
            <p:ph type="title"/>
          </p:nvPr>
        </p:nvSpPr>
        <p:spPr>
          <a:xfrm>
            <a:off x="1236025" y="1839800"/>
            <a:ext cx="6647400" cy="2050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000"/>
              <a:t>Jos haluat lisää tietoa maailmankaupasta ja vaatteista, tutustu Eetin Vaatteita ja vastamainontaa -työpajaan. Esitys, valokuvatehtävä ja vastamainosgalleria löytyvät Eetin sivuilta:</a:t>
            </a:r>
            <a:endParaRPr sz="2000"/>
          </a:p>
          <a:p>
            <a:pPr indent="0" lvl="0" marL="0" rtl="0" algn="ctr">
              <a:lnSpc>
                <a:spcPct val="100000"/>
              </a:lnSpc>
              <a:spcBef>
                <a:spcPts val="0"/>
              </a:spcBef>
              <a:spcAft>
                <a:spcPts val="0"/>
              </a:spcAft>
              <a:buNone/>
            </a:pPr>
            <a:r>
              <a:rPr lang="en" sz="2000"/>
              <a:t>www.eetti.fi/oppimateriaalit/vaatteet</a:t>
            </a:r>
            <a:endParaRPr sz="2000"/>
          </a:p>
          <a:p>
            <a:pPr indent="0" lvl="0" marL="0" rtl="0" algn="ctr">
              <a:lnSpc>
                <a:spcPct val="100000"/>
              </a:lnSpc>
              <a:spcBef>
                <a:spcPts val="0"/>
              </a:spcBef>
              <a:spcAft>
                <a:spcPts val="0"/>
              </a:spcAft>
              <a:buNone/>
            </a:pPr>
            <a:r>
              <a:t/>
            </a:r>
            <a:endParaRPr sz="2000"/>
          </a:p>
          <a:p>
            <a:pPr indent="0" lvl="0" marL="0" rtl="0" algn="ctr">
              <a:lnSpc>
                <a:spcPct val="100000"/>
              </a:lnSpc>
              <a:spcBef>
                <a:spcPts val="0"/>
              </a:spcBef>
              <a:spcAft>
                <a:spcPts val="0"/>
              </a:spcAft>
              <a:buClr>
                <a:srgbClr val="000000"/>
              </a:buClr>
              <a:buSzPts val="3600"/>
              <a:buFont typeface="Arial"/>
              <a:buNone/>
            </a:pPr>
            <a:r>
              <a:t/>
            </a:r>
            <a:endParaRPr sz="20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B77F"/>
        </a:solidFill>
      </p:bgPr>
    </p:bg>
    <p:spTree>
      <p:nvGrpSpPr>
        <p:cNvPr id="463" name="Shape 463"/>
        <p:cNvGrpSpPr/>
        <p:nvPr/>
      </p:nvGrpSpPr>
      <p:grpSpPr>
        <a:xfrm>
          <a:off x="0" y="0"/>
          <a:ext cx="0" cy="0"/>
          <a:chOff x="0" y="0"/>
          <a:chExt cx="0" cy="0"/>
        </a:xfrm>
      </p:grpSpPr>
      <p:sp>
        <p:nvSpPr>
          <p:cNvPr id="464" name="Google Shape;464;g2330214816e_0_121"/>
          <p:cNvSpPr/>
          <p:nvPr/>
        </p:nvSpPr>
        <p:spPr>
          <a:xfrm>
            <a:off x="0" y="0"/>
            <a:ext cx="9144000" cy="40110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5" name="Google Shape;465;g2330214816e_0_121"/>
          <p:cNvPicPr preferRelativeResize="0"/>
          <p:nvPr/>
        </p:nvPicPr>
        <p:blipFill rotWithShape="1">
          <a:blip r:embed="rId3">
            <a:alphaModFix/>
          </a:blip>
          <a:srcRect b="0" l="0" r="0" t="13254"/>
          <a:stretch/>
        </p:blipFill>
        <p:spPr>
          <a:xfrm>
            <a:off x="390054" y="407119"/>
            <a:ext cx="7081589" cy="432926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B77F"/>
        </a:solidFill>
      </p:bgPr>
    </p:bg>
    <p:spTree>
      <p:nvGrpSpPr>
        <p:cNvPr id="469" name="Shape 469"/>
        <p:cNvGrpSpPr/>
        <p:nvPr/>
      </p:nvGrpSpPr>
      <p:grpSpPr>
        <a:xfrm>
          <a:off x="0" y="0"/>
          <a:ext cx="0" cy="0"/>
          <a:chOff x="0" y="0"/>
          <a:chExt cx="0" cy="0"/>
        </a:xfrm>
      </p:grpSpPr>
      <p:sp>
        <p:nvSpPr>
          <p:cNvPr id="470" name="Google Shape;470;g2330214816e_0_40"/>
          <p:cNvSpPr/>
          <p:nvPr/>
        </p:nvSpPr>
        <p:spPr>
          <a:xfrm>
            <a:off x="0" y="0"/>
            <a:ext cx="9144000" cy="4011000"/>
          </a:xfrm>
          <a:prstGeom prst="rect">
            <a:avLst/>
          </a:prstGeom>
          <a:solidFill>
            <a:srgbClr val="3854A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1" name="Google Shape;471;g2330214816e_0_40"/>
          <p:cNvPicPr preferRelativeResize="0"/>
          <p:nvPr/>
        </p:nvPicPr>
        <p:blipFill rotWithShape="1">
          <a:blip r:embed="rId3">
            <a:alphaModFix/>
          </a:blip>
          <a:srcRect b="0" l="0" r="0" t="0"/>
          <a:stretch/>
        </p:blipFill>
        <p:spPr>
          <a:xfrm>
            <a:off x="1364125" y="210550"/>
            <a:ext cx="6075825" cy="4722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3" name="Shape 123"/>
        <p:cNvGrpSpPr/>
        <p:nvPr/>
      </p:nvGrpSpPr>
      <p:grpSpPr>
        <a:xfrm>
          <a:off x="0" y="0"/>
          <a:ext cx="0" cy="0"/>
          <a:chOff x="0" y="0"/>
          <a:chExt cx="0" cy="0"/>
        </a:xfrm>
      </p:grpSpPr>
      <p:pic>
        <p:nvPicPr>
          <p:cNvPr id="124" name="Google Shape;124;g23ae509faaa_0_18"/>
          <p:cNvPicPr preferRelativeResize="0"/>
          <p:nvPr/>
        </p:nvPicPr>
        <p:blipFill rotWithShape="1">
          <a:blip r:embed="rId3">
            <a:alphaModFix/>
          </a:blip>
          <a:srcRect b="0" l="0" r="10273" t="0"/>
          <a:stretch/>
        </p:blipFill>
        <p:spPr>
          <a:xfrm>
            <a:off x="5479400" y="706425"/>
            <a:ext cx="3664598" cy="2929849"/>
          </a:xfrm>
          <a:prstGeom prst="rect">
            <a:avLst/>
          </a:prstGeom>
          <a:noFill/>
          <a:ln>
            <a:noFill/>
          </a:ln>
        </p:spPr>
      </p:pic>
      <p:pic>
        <p:nvPicPr>
          <p:cNvPr id="125" name="Google Shape;125;g23ae509faaa_0_18"/>
          <p:cNvPicPr preferRelativeResize="0"/>
          <p:nvPr/>
        </p:nvPicPr>
        <p:blipFill rotWithShape="1">
          <a:blip r:embed="rId4">
            <a:alphaModFix/>
          </a:blip>
          <a:srcRect b="0" l="0" r="0" t="0"/>
          <a:stretch/>
        </p:blipFill>
        <p:spPr>
          <a:xfrm>
            <a:off x="5812" y="0"/>
            <a:ext cx="9132375" cy="5143501"/>
          </a:xfrm>
          <a:prstGeom prst="rect">
            <a:avLst/>
          </a:prstGeom>
          <a:noFill/>
          <a:ln>
            <a:noFill/>
          </a:ln>
        </p:spPr>
      </p:pic>
      <p:sp>
        <p:nvSpPr>
          <p:cNvPr id="126" name="Google Shape;126;g23ae509faaa_0_18"/>
          <p:cNvSpPr txBox="1"/>
          <p:nvPr>
            <p:ph type="title"/>
          </p:nvPr>
        </p:nvSpPr>
        <p:spPr>
          <a:xfrm>
            <a:off x="376025" y="-173700"/>
            <a:ext cx="8520600" cy="1159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sz="1700">
                <a:solidFill>
                  <a:srgbClr val="000000"/>
                </a:solidFill>
                <a:highlight>
                  <a:schemeClr val="accent5"/>
                </a:highlight>
              </a:rPr>
              <a:t>LÄMMITTELY KESKUSTELUN </a:t>
            </a:r>
            <a:endParaRPr sz="1700">
              <a:solidFill>
                <a:srgbClr val="000000"/>
              </a:solidFill>
              <a:highlight>
                <a:schemeClr val="accent5"/>
              </a:highlight>
            </a:endParaRPr>
          </a:p>
          <a:p>
            <a:pPr indent="0" lvl="0" marL="0" rtl="0" algn="l">
              <a:lnSpc>
                <a:spcPct val="100000"/>
              </a:lnSpc>
              <a:spcBef>
                <a:spcPts val="0"/>
              </a:spcBef>
              <a:spcAft>
                <a:spcPts val="0"/>
              </a:spcAft>
              <a:buSzPts val="4800"/>
              <a:buNone/>
            </a:pPr>
            <a:r>
              <a:rPr lang="en" sz="1700">
                <a:solidFill>
                  <a:srgbClr val="000000"/>
                </a:solidFill>
                <a:highlight>
                  <a:schemeClr val="accent5"/>
                </a:highlight>
              </a:rPr>
              <a:t>AVULLA: ARVOJANA</a:t>
            </a:r>
            <a:endParaRPr sz="1400">
              <a:solidFill>
                <a:srgbClr val="000000"/>
              </a:solidFill>
              <a:highlight>
                <a:schemeClr val="accent5"/>
              </a:highlight>
            </a:endParaRPr>
          </a:p>
        </p:txBody>
      </p:sp>
      <p:sp>
        <p:nvSpPr>
          <p:cNvPr id="127" name="Google Shape;127;g23ae509faaa_0_18"/>
          <p:cNvSpPr txBox="1"/>
          <p:nvPr>
            <p:ph idx="4294967295" type="body"/>
          </p:nvPr>
        </p:nvSpPr>
        <p:spPr>
          <a:xfrm>
            <a:off x="-498700" y="706425"/>
            <a:ext cx="6286500" cy="46593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AutoNum type="arabicPeriod"/>
            </a:pPr>
            <a:r>
              <a:rPr lang="en" sz="1700">
                <a:solidFill>
                  <a:srgbClr val="000000"/>
                </a:solidFill>
                <a:latin typeface="Calibri"/>
                <a:ea typeface="Calibri"/>
                <a:cs typeface="Calibri"/>
                <a:sym typeface="Calibri"/>
              </a:rPr>
              <a:t>1. Saan usein niitä vaatteita ja elektroniikkalaitteita, joita toivon</a:t>
            </a:r>
            <a:endParaRPr sz="1700">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SzPts val="1400"/>
              <a:buAutoNum type="arabicPeriod"/>
            </a:pPr>
            <a:r>
              <a:rPr lang="en" sz="1700">
                <a:solidFill>
                  <a:srgbClr val="000000"/>
                </a:solidFill>
                <a:latin typeface="Calibri"/>
                <a:ea typeface="Calibri"/>
                <a:cs typeface="Calibri"/>
                <a:sym typeface="Calibri"/>
              </a:rPr>
              <a:t>2. En osaisi kuvitella arkielämää ilman kännykkää</a:t>
            </a:r>
            <a:endParaRPr sz="1700">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SzPts val="1400"/>
              <a:buAutoNum type="arabicPeriod"/>
            </a:pPr>
            <a:r>
              <a:rPr lang="en" sz="1700">
                <a:solidFill>
                  <a:srgbClr val="000000"/>
                </a:solidFill>
                <a:latin typeface="Calibri"/>
                <a:ea typeface="Calibri"/>
                <a:cs typeface="Calibri"/>
                <a:sym typeface="Calibri"/>
              </a:rPr>
              <a:t>3. Mainokset saavat minut haluamaan uutta elektroniikkaa (esim. puhelimet, kännykät, kodinkoneet, pelikonsolit, kuulokkeet)</a:t>
            </a:r>
            <a:endParaRPr sz="1700">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SzPts val="1400"/>
              <a:buAutoNum type="arabicPeriod"/>
            </a:pPr>
            <a:r>
              <a:rPr lang="en" sz="1700">
                <a:solidFill>
                  <a:srgbClr val="000000"/>
                </a:solidFill>
                <a:latin typeface="Calibri"/>
                <a:ea typeface="Calibri"/>
                <a:cs typeface="Calibri"/>
                <a:sym typeface="Calibri"/>
              </a:rPr>
              <a:t>4. Ostaminen lisää onnellisuutta</a:t>
            </a:r>
            <a:endParaRPr sz="1700">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SzPts val="1400"/>
              <a:buAutoNum type="arabicPeriod"/>
            </a:pPr>
            <a:r>
              <a:rPr lang="en" sz="1700">
                <a:solidFill>
                  <a:srgbClr val="000000"/>
                </a:solidFill>
                <a:latin typeface="Calibri"/>
                <a:ea typeface="Calibri"/>
                <a:cs typeface="Calibri"/>
                <a:sym typeface="Calibri"/>
              </a:rPr>
              <a:t>5. Tiedän, missä päin maailmaa kännykkäni on valmistettu</a:t>
            </a:r>
            <a:endParaRPr sz="1700">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SzPts val="1400"/>
              <a:buAutoNum type="arabicPeriod"/>
            </a:pPr>
            <a:r>
              <a:rPr lang="en" sz="1700">
                <a:solidFill>
                  <a:srgbClr val="000000"/>
                </a:solidFill>
                <a:latin typeface="Calibri"/>
                <a:ea typeface="Calibri"/>
                <a:cs typeface="Calibri"/>
                <a:sym typeface="Calibri"/>
              </a:rPr>
              <a:t>(→ löytyykö valmistustietoja?)</a:t>
            </a:r>
            <a:endParaRPr sz="1700">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SzPts val="1400"/>
              <a:buAutoNum type="arabicPeriod"/>
            </a:pPr>
            <a:r>
              <a:rPr lang="en" sz="1700">
                <a:solidFill>
                  <a:srgbClr val="000000"/>
                </a:solidFill>
                <a:latin typeface="Calibri"/>
                <a:ea typeface="Calibri"/>
                <a:cs typeface="Calibri"/>
                <a:sym typeface="Calibri"/>
              </a:rPr>
              <a:t>6. Kaikilla kiinalaisilla on oikeus uuteen omaan puhelimeen</a:t>
            </a:r>
            <a:endParaRPr sz="1700">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SzPts val="1400"/>
              <a:buAutoNum type="arabicPeriod"/>
            </a:pPr>
            <a:r>
              <a:rPr lang="en" sz="1700">
                <a:solidFill>
                  <a:srgbClr val="000000"/>
                </a:solidFill>
                <a:latin typeface="Calibri"/>
                <a:ea typeface="Calibri"/>
                <a:cs typeface="Calibri"/>
                <a:sym typeface="Calibri"/>
              </a:rPr>
              <a:t>7. Olen vienyt käytettyjä puhelimia kierrätykseen</a:t>
            </a:r>
            <a:endParaRPr sz="1700">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SzPts val="1400"/>
              <a:buAutoNum type="arabicPeriod"/>
            </a:pPr>
            <a:r>
              <a:rPr lang="en" sz="1700">
                <a:solidFill>
                  <a:srgbClr val="000000"/>
                </a:solidFill>
                <a:latin typeface="Calibri"/>
                <a:ea typeface="Calibri"/>
                <a:cs typeface="Calibri"/>
                <a:sym typeface="Calibri"/>
              </a:rPr>
              <a:t>8. Olen nähnyt filmin tai uutisjutun jonkun tuotteen </a:t>
            </a:r>
            <a:endParaRPr sz="1700">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SzPts val="1400"/>
              <a:buAutoNum type="arabicPeriod"/>
            </a:pPr>
            <a:r>
              <a:rPr lang="en" sz="1700">
                <a:solidFill>
                  <a:srgbClr val="000000"/>
                </a:solidFill>
                <a:latin typeface="Calibri"/>
                <a:ea typeface="Calibri"/>
                <a:cs typeface="Calibri"/>
                <a:sym typeface="Calibri"/>
              </a:rPr>
              <a:t>tekemisestä</a:t>
            </a:r>
            <a:endParaRPr sz="1700">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SzPts val="1400"/>
              <a:buAutoNum type="arabicPeriod"/>
            </a:pPr>
            <a:r>
              <a:rPr lang="en" sz="1700">
                <a:solidFill>
                  <a:srgbClr val="000000"/>
                </a:solidFill>
                <a:latin typeface="Calibri"/>
                <a:ea typeface="Calibri"/>
                <a:cs typeface="Calibri"/>
                <a:sym typeface="Calibri"/>
              </a:rPr>
              <a:t>9. Suomesta tulisi kaivaa kännyköihin tarvittavia mineraaleja ja metalleja</a:t>
            </a:r>
            <a:endParaRPr sz="17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t/>
            </a:r>
            <a:endParaRPr sz="1700">
              <a:solidFill>
                <a:srgbClr val="000000"/>
              </a:solidFill>
              <a:latin typeface="Calibri"/>
              <a:ea typeface="Calibri"/>
              <a:cs typeface="Calibri"/>
              <a:sym typeface="Calibri"/>
            </a:endParaRPr>
          </a:p>
        </p:txBody>
      </p:sp>
      <p:pic>
        <p:nvPicPr>
          <p:cNvPr id="128" name="Google Shape;128;g23ae509faaa_0_18"/>
          <p:cNvPicPr preferRelativeResize="0"/>
          <p:nvPr/>
        </p:nvPicPr>
        <p:blipFill rotWithShape="1">
          <a:blip r:embed="rId5">
            <a:alphaModFix/>
          </a:blip>
          <a:srcRect b="0" l="0" r="0" t="0"/>
          <a:stretch/>
        </p:blipFill>
        <p:spPr>
          <a:xfrm>
            <a:off x="7730599" y="4311225"/>
            <a:ext cx="1167925" cy="657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23ae509faaa_0_107"/>
          <p:cNvSpPr/>
          <p:nvPr/>
        </p:nvSpPr>
        <p:spPr>
          <a:xfrm>
            <a:off x="863025" y="1524000"/>
            <a:ext cx="4740000" cy="2588400"/>
          </a:xfrm>
          <a:prstGeom prst="rect">
            <a:avLst/>
          </a:prstGeom>
          <a:solidFill>
            <a:srgbClr val="A7519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4" name="Google Shape;134;g23ae509faaa_0_107"/>
          <p:cNvPicPr preferRelativeResize="0"/>
          <p:nvPr/>
        </p:nvPicPr>
        <p:blipFill rotWithShape="1">
          <a:blip r:embed="rId3">
            <a:alphaModFix/>
          </a:blip>
          <a:srcRect b="0" l="0" r="0" t="0"/>
          <a:stretch/>
        </p:blipFill>
        <p:spPr>
          <a:xfrm rot="1009709">
            <a:off x="6181436" y="2232145"/>
            <a:ext cx="3003606" cy="2100357"/>
          </a:xfrm>
          <a:prstGeom prst="rect">
            <a:avLst/>
          </a:prstGeom>
          <a:noFill/>
          <a:ln>
            <a:noFill/>
          </a:ln>
        </p:spPr>
      </p:pic>
      <p:sp>
        <p:nvSpPr>
          <p:cNvPr id="135" name="Google Shape;135;g23ae509faaa_0_107"/>
          <p:cNvSpPr txBox="1"/>
          <p:nvPr/>
        </p:nvSpPr>
        <p:spPr>
          <a:xfrm>
            <a:off x="476250" y="498625"/>
            <a:ext cx="65385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highlight>
                  <a:schemeClr val="accent5"/>
                </a:highlight>
                <a:latin typeface="Archivo Black"/>
                <a:ea typeface="Archivo Black"/>
                <a:cs typeface="Archivo Black"/>
                <a:sym typeface="Archivo Black"/>
              </a:rPr>
              <a:t>KESKUSTELUA MAINONNASTA</a:t>
            </a:r>
            <a:endParaRPr sz="2700">
              <a:highlight>
                <a:schemeClr val="accent5"/>
              </a:highlight>
              <a:latin typeface="Archivo Black"/>
              <a:ea typeface="Archivo Black"/>
              <a:cs typeface="Archivo Black"/>
              <a:sym typeface="Archivo Black"/>
            </a:endParaRPr>
          </a:p>
        </p:txBody>
      </p:sp>
      <p:sp>
        <p:nvSpPr>
          <p:cNvPr id="136" name="Google Shape;136;g23ae509faaa_0_107"/>
          <p:cNvSpPr txBox="1"/>
          <p:nvPr/>
        </p:nvSpPr>
        <p:spPr>
          <a:xfrm>
            <a:off x="862850" y="1524000"/>
            <a:ext cx="47400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Montserrat Medium"/>
                <a:ea typeface="Montserrat Medium"/>
                <a:cs typeface="Montserrat Medium"/>
                <a:sym typeface="Montserrat Medium"/>
              </a:rPr>
              <a:t>Mihin mainoksilla pyritään?</a:t>
            </a:r>
            <a:endParaRPr sz="19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1900">
                <a:solidFill>
                  <a:schemeClr val="dk1"/>
                </a:solidFill>
                <a:latin typeface="Montserrat Medium"/>
                <a:ea typeface="Montserrat Medium"/>
                <a:cs typeface="Montserrat Medium"/>
                <a:sym typeface="Montserrat Medium"/>
              </a:rPr>
              <a:t> </a:t>
            </a:r>
            <a:endParaRPr sz="19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1900">
                <a:solidFill>
                  <a:schemeClr val="dk1"/>
                </a:solidFill>
                <a:latin typeface="Montserrat Medium"/>
                <a:ea typeface="Montserrat Medium"/>
                <a:cs typeface="Montserrat Medium"/>
                <a:sym typeface="Montserrat Medium"/>
              </a:rPr>
              <a:t>Mikä on brändi?</a:t>
            </a:r>
            <a:endParaRPr sz="19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1900">
                <a:solidFill>
                  <a:schemeClr val="dk1"/>
                </a:solidFill>
                <a:latin typeface="Montserrat Medium"/>
                <a:ea typeface="Montserrat Medium"/>
                <a:cs typeface="Montserrat Medium"/>
                <a:sym typeface="Montserrat Medium"/>
              </a:rPr>
              <a:t> </a:t>
            </a:r>
            <a:endParaRPr sz="19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1900">
                <a:solidFill>
                  <a:schemeClr val="dk1"/>
                </a:solidFill>
                <a:latin typeface="Montserrat Medium"/>
                <a:ea typeface="Montserrat Medium"/>
                <a:cs typeface="Montserrat Medium"/>
                <a:sym typeface="Montserrat Medium"/>
              </a:rPr>
              <a:t>Missä näet eniten mainoksia?</a:t>
            </a:r>
            <a:endParaRPr sz="19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1900">
                <a:solidFill>
                  <a:schemeClr val="dk1"/>
                </a:solidFill>
                <a:latin typeface="Montserrat Medium"/>
                <a:ea typeface="Montserrat Medium"/>
                <a:cs typeface="Montserrat Medium"/>
                <a:sym typeface="Montserrat Medium"/>
              </a:rPr>
              <a:t> </a:t>
            </a:r>
            <a:endParaRPr sz="19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1900">
                <a:solidFill>
                  <a:schemeClr val="dk1"/>
                </a:solidFill>
                <a:latin typeface="Montserrat Medium"/>
                <a:ea typeface="Montserrat Medium"/>
                <a:cs typeface="Montserrat Medium"/>
                <a:sym typeface="Montserrat Medium"/>
              </a:rPr>
              <a:t>Mitä elektroniikkabrändejä, logoja tai tunnuslauseita muistat?</a:t>
            </a:r>
            <a:endParaRPr sz="19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0" name="Shape 140"/>
        <p:cNvGrpSpPr/>
        <p:nvPr/>
      </p:nvGrpSpPr>
      <p:grpSpPr>
        <a:xfrm>
          <a:off x="0" y="0"/>
          <a:ext cx="0" cy="0"/>
          <a:chOff x="0" y="0"/>
          <a:chExt cx="0" cy="0"/>
        </a:xfrm>
      </p:grpSpPr>
      <p:sp>
        <p:nvSpPr>
          <p:cNvPr id="141" name="Google Shape;141;g23ae509faaa_0_120"/>
          <p:cNvSpPr txBox="1"/>
          <p:nvPr>
            <p:ph type="title"/>
          </p:nvPr>
        </p:nvSpPr>
        <p:spPr>
          <a:xfrm>
            <a:off x="5302800" y="969300"/>
            <a:ext cx="3423300" cy="219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0000"/>
                </a:solidFill>
              </a:rPr>
              <a:t>MAINOSVIDEON ANALYYSI</a:t>
            </a:r>
            <a:endParaRPr sz="2800">
              <a:solidFill>
                <a:srgbClr val="000000"/>
              </a:solidFill>
            </a:endParaRPr>
          </a:p>
          <a:p>
            <a:pPr indent="0" lvl="0" marL="0" rtl="0" algn="l">
              <a:lnSpc>
                <a:spcPct val="100000"/>
              </a:lnSpc>
              <a:spcBef>
                <a:spcPts val="0"/>
              </a:spcBef>
              <a:spcAft>
                <a:spcPts val="0"/>
              </a:spcAft>
              <a:buNone/>
            </a:pPr>
            <a:r>
              <a:t/>
            </a:r>
            <a:endParaRPr sz="2800">
              <a:solidFill>
                <a:srgbClr val="000000"/>
              </a:solidFill>
            </a:endParaRPr>
          </a:p>
          <a:p>
            <a:pPr indent="0" lvl="0" marL="0" rtl="0" algn="l">
              <a:lnSpc>
                <a:spcPct val="100000"/>
              </a:lnSpc>
              <a:spcBef>
                <a:spcPts val="0"/>
              </a:spcBef>
              <a:spcAft>
                <a:spcPts val="0"/>
              </a:spcAft>
              <a:buSzPts val="4800"/>
              <a:buNone/>
            </a:pPr>
            <a:r>
              <a:t/>
            </a:r>
            <a:endParaRPr sz="2800">
              <a:solidFill>
                <a:srgbClr val="000000"/>
              </a:solidFill>
            </a:endParaRPr>
          </a:p>
        </p:txBody>
      </p:sp>
      <p:sp>
        <p:nvSpPr>
          <p:cNvPr id="142" name="Google Shape;142;g23ae509faaa_0_120"/>
          <p:cNvSpPr txBox="1"/>
          <p:nvPr>
            <p:ph idx="4294967295" type="body"/>
          </p:nvPr>
        </p:nvSpPr>
        <p:spPr>
          <a:xfrm>
            <a:off x="5302800" y="1188300"/>
            <a:ext cx="3423300" cy="40716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Clr>
                <a:srgbClr val="000000"/>
              </a:buClr>
              <a:buSzPts val="1900"/>
              <a:buChar char="●"/>
            </a:pPr>
            <a:r>
              <a:rPr lang="en" sz="1900">
                <a:solidFill>
                  <a:srgbClr val="000000"/>
                </a:solidFill>
              </a:rPr>
              <a:t>Mikä tuote ja brändi mainoksessa näkyy?</a:t>
            </a:r>
            <a:endParaRPr sz="1900">
              <a:solidFill>
                <a:srgbClr val="000000"/>
              </a:solidFill>
            </a:endParaRPr>
          </a:p>
          <a:p>
            <a:pPr indent="-349250" lvl="0" marL="457200" rtl="0" algn="l">
              <a:lnSpc>
                <a:spcPct val="115000"/>
              </a:lnSpc>
              <a:spcBef>
                <a:spcPts val="0"/>
              </a:spcBef>
              <a:spcAft>
                <a:spcPts val="0"/>
              </a:spcAft>
              <a:buClr>
                <a:srgbClr val="000000"/>
              </a:buClr>
              <a:buSzPts val="1900"/>
              <a:buChar char="●"/>
            </a:pPr>
            <a:r>
              <a:rPr lang="en" sz="1900">
                <a:solidFill>
                  <a:srgbClr val="000000"/>
                </a:solidFill>
              </a:rPr>
              <a:t>Minkälainen tunnelma mainokseen on luotu? </a:t>
            </a:r>
            <a:endParaRPr sz="1900">
              <a:solidFill>
                <a:srgbClr val="000000"/>
              </a:solidFill>
            </a:endParaRPr>
          </a:p>
          <a:p>
            <a:pPr indent="-349250" lvl="0" marL="457200" rtl="0" algn="l">
              <a:lnSpc>
                <a:spcPct val="115000"/>
              </a:lnSpc>
              <a:spcBef>
                <a:spcPts val="0"/>
              </a:spcBef>
              <a:spcAft>
                <a:spcPts val="0"/>
              </a:spcAft>
              <a:buClr>
                <a:srgbClr val="000000"/>
              </a:buClr>
              <a:buSzPts val="1900"/>
              <a:buChar char="●"/>
            </a:pPr>
            <a:r>
              <a:rPr lang="en" sz="1900">
                <a:solidFill>
                  <a:srgbClr val="000000"/>
                </a:solidFill>
              </a:rPr>
              <a:t>Minkälaiset tehokeinot mainoksessa kiinnittävät katseesi ja huomiosi?</a:t>
            </a:r>
            <a:endParaRPr sz="1900">
              <a:solidFill>
                <a:srgbClr val="000000"/>
              </a:solidFill>
            </a:endParaRPr>
          </a:p>
          <a:p>
            <a:pPr indent="0" lvl="0" marL="0" rtl="0" algn="l">
              <a:lnSpc>
                <a:spcPct val="115000"/>
              </a:lnSpc>
              <a:spcBef>
                <a:spcPts val="1600"/>
              </a:spcBef>
              <a:spcAft>
                <a:spcPts val="0"/>
              </a:spcAft>
              <a:buNone/>
            </a:pPr>
            <a:r>
              <a:t/>
            </a:r>
            <a:endParaRPr>
              <a:solidFill>
                <a:srgbClr val="000000"/>
              </a:solidFill>
            </a:endParaRPr>
          </a:p>
          <a:p>
            <a:pPr indent="0" lvl="0" marL="0" rtl="0" algn="l">
              <a:lnSpc>
                <a:spcPct val="115000"/>
              </a:lnSpc>
              <a:spcBef>
                <a:spcPts val="1600"/>
              </a:spcBef>
              <a:spcAft>
                <a:spcPts val="1600"/>
              </a:spcAft>
              <a:buSzPts val="1800"/>
              <a:buNone/>
            </a:pPr>
            <a:r>
              <a:t/>
            </a:r>
            <a:endParaRPr>
              <a:solidFill>
                <a:srgbClr val="000000"/>
              </a:solidFill>
            </a:endParaRPr>
          </a:p>
        </p:txBody>
      </p:sp>
      <p:pic>
        <p:nvPicPr>
          <p:cNvPr id="143" name="Google Shape;143;g23ae509faaa_0_120"/>
          <p:cNvPicPr preferRelativeResize="0"/>
          <p:nvPr/>
        </p:nvPicPr>
        <p:blipFill rotWithShape="1">
          <a:blip r:embed="rId3">
            <a:alphaModFix/>
          </a:blip>
          <a:srcRect b="0" l="0" r="0" t="0"/>
          <a:stretch/>
        </p:blipFill>
        <p:spPr>
          <a:xfrm>
            <a:off x="7" y="0"/>
            <a:ext cx="5048289" cy="5143500"/>
          </a:xfrm>
          <a:prstGeom prst="rect">
            <a:avLst/>
          </a:prstGeom>
          <a:noFill/>
          <a:ln>
            <a:noFill/>
          </a:ln>
        </p:spPr>
      </p:pic>
      <p:pic>
        <p:nvPicPr>
          <p:cNvPr id="144" name="Google Shape;144;g23ae509faaa_0_120"/>
          <p:cNvPicPr preferRelativeResize="0"/>
          <p:nvPr/>
        </p:nvPicPr>
        <p:blipFill rotWithShape="1">
          <a:blip r:embed="rId4">
            <a:alphaModFix/>
          </a:blip>
          <a:srcRect b="0" l="0" r="0" t="0"/>
          <a:stretch/>
        </p:blipFill>
        <p:spPr>
          <a:xfrm>
            <a:off x="435967" y="214975"/>
            <a:ext cx="4176360" cy="4108450"/>
          </a:xfrm>
          <a:prstGeom prst="rect">
            <a:avLst/>
          </a:prstGeom>
          <a:noFill/>
          <a:ln>
            <a:noFill/>
          </a:ln>
        </p:spPr>
      </p:pic>
      <p:sp>
        <p:nvSpPr>
          <p:cNvPr id="145" name="Google Shape;145;g23ae509faaa_0_120"/>
          <p:cNvSpPr txBox="1"/>
          <p:nvPr/>
        </p:nvSpPr>
        <p:spPr>
          <a:xfrm>
            <a:off x="560300" y="4323425"/>
            <a:ext cx="37485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Montserrat Medium"/>
                <a:ea typeface="Montserrat Medium"/>
                <a:cs typeface="Montserrat Medium"/>
                <a:sym typeface="Montserrat Medium"/>
              </a:rPr>
              <a:t>Kuvakaappaus: Apple’s big news in 108 seconds https://www.facebook.com/apple/videos/1714027778708271/ </a:t>
            </a:r>
            <a:endParaRPr sz="110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519F"/>
        </a:solidFill>
      </p:bgPr>
    </p:bg>
    <p:spTree>
      <p:nvGrpSpPr>
        <p:cNvPr id="149" name="Shape 149"/>
        <p:cNvGrpSpPr/>
        <p:nvPr/>
      </p:nvGrpSpPr>
      <p:grpSpPr>
        <a:xfrm>
          <a:off x="0" y="0"/>
          <a:ext cx="0" cy="0"/>
          <a:chOff x="0" y="0"/>
          <a:chExt cx="0" cy="0"/>
        </a:xfrm>
      </p:grpSpPr>
      <p:pic>
        <p:nvPicPr>
          <p:cNvPr id="150" name="Google Shape;150;g2330bc00d96_0_408"/>
          <p:cNvPicPr preferRelativeResize="0"/>
          <p:nvPr/>
        </p:nvPicPr>
        <p:blipFill rotWithShape="1">
          <a:blip r:embed="rId3">
            <a:alphaModFix/>
          </a:blip>
          <a:srcRect b="0" l="0" r="0" t="0"/>
          <a:stretch/>
        </p:blipFill>
        <p:spPr>
          <a:xfrm>
            <a:off x="237900" y="100400"/>
            <a:ext cx="6976300" cy="49427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519F"/>
        </a:solidFill>
      </p:bgPr>
    </p:bg>
    <p:spTree>
      <p:nvGrpSpPr>
        <p:cNvPr id="154" name="Shape 154"/>
        <p:cNvGrpSpPr/>
        <p:nvPr/>
      </p:nvGrpSpPr>
      <p:grpSpPr>
        <a:xfrm>
          <a:off x="0" y="0"/>
          <a:ext cx="0" cy="0"/>
          <a:chOff x="0" y="0"/>
          <a:chExt cx="0" cy="0"/>
        </a:xfrm>
      </p:grpSpPr>
      <p:pic>
        <p:nvPicPr>
          <p:cNvPr id="155" name="Google Shape;155;g2330bc00d96_0_392"/>
          <p:cNvPicPr preferRelativeResize="0"/>
          <p:nvPr/>
        </p:nvPicPr>
        <p:blipFill rotWithShape="1">
          <a:blip r:embed="rId3">
            <a:alphaModFix/>
          </a:blip>
          <a:srcRect b="0" l="0" r="0" t="0"/>
          <a:stretch/>
        </p:blipFill>
        <p:spPr>
          <a:xfrm>
            <a:off x="2795712" y="64062"/>
            <a:ext cx="3552575" cy="50153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FFFFFF"/>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