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7" roundtripDataSignature="AMtx7mhMVV4Agq2Xdk3QcI06j6I3qDPp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i-F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eetti.fi/oppimateriaalit"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stagram.com/p/Botj4_lHaVz/"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apple/videos/1714027778708271/"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apple/videos/1714027778708271/"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imeo.com/143602053"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nvSpPr>
        <p:spPr>
          <a:xfrm>
            <a:off x="3884760" y="8685360"/>
            <a:ext cx="2969280" cy="4546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i-FI" sz="12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Arial"/>
              <a:ea typeface="Arial"/>
              <a:cs typeface="Arial"/>
              <a:sym typeface="Arial"/>
            </a:endParaRPr>
          </a:p>
        </p:txBody>
      </p:sp>
      <p:sp>
        <p:nvSpPr>
          <p:cNvPr id="86" name="Google Shape;86;p1:notes"/>
          <p:cNvSpPr/>
          <p:nvPr/>
        </p:nvSpPr>
        <p:spPr>
          <a:xfrm>
            <a:off x="685800" y="4343400"/>
            <a:ext cx="5485680" cy="41140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fi-FI">
                <a:solidFill>
                  <a:srgbClr val="000000"/>
                </a:solidFill>
              </a:rPr>
              <a:t>This workshop is designed for primary and secondary school. It is allowed to upload and custom it to match your own teaching. Remember to mention that the presentation is created by Pro Ethical Trade. Please notice the comments and additional information on each slide.  </a:t>
            </a:r>
            <a:endParaRPr>
              <a:solidFill>
                <a:srgbClr val="000000"/>
              </a:solidFill>
            </a:endParaRPr>
          </a:p>
          <a:p>
            <a:pPr indent="0" lvl="0" marL="0" marR="0" rtl="0" algn="l">
              <a:lnSpc>
                <a:spcPct val="100000"/>
              </a:lnSpc>
              <a:spcBef>
                <a:spcPts val="360"/>
              </a:spcBef>
              <a:spcAft>
                <a:spcPts val="0"/>
              </a:spcAft>
              <a:buSzPts val="1400"/>
              <a:buNone/>
            </a:pPr>
            <a:r>
              <a:t/>
            </a:r>
            <a:endParaRPr>
              <a:solidFill>
                <a:srgbClr val="000000"/>
              </a:solidFill>
            </a:endParaRPr>
          </a:p>
          <a:p>
            <a:pPr indent="0" lvl="0" marL="0" marR="0" rtl="0" algn="l">
              <a:lnSpc>
                <a:spcPct val="100000"/>
              </a:lnSpc>
              <a:spcBef>
                <a:spcPts val="360"/>
              </a:spcBef>
              <a:spcAft>
                <a:spcPts val="0"/>
              </a:spcAft>
              <a:buSzPts val="1400"/>
              <a:buNone/>
            </a:pPr>
            <a:r>
              <a:rPr lang="fi-FI">
                <a:solidFill>
                  <a:srgbClr val="000000"/>
                </a:solidFill>
              </a:rPr>
              <a:t>The presentation and material can be found on Eetti’s webpage: </a:t>
            </a:r>
            <a:r>
              <a:rPr lang="fi-FI" sz="1200">
                <a:solidFill>
                  <a:schemeClr val="hlink"/>
                </a:solidFill>
                <a:uFill>
                  <a:noFill/>
                </a:uFill>
                <a:hlinkClick r:id="rId2"/>
              </a:rPr>
              <a:t>www.eetti.fi/oppimateriaalit</a:t>
            </a:r>
            <a:r>
              <a:rPr lang="fi-FI" sz="1200">
                <a:solidFill>
                  <a:srgbClr val="000000"/>
                </a:solidFill>
              </a:rPr>
              <a:t> </a:t>
            </a:r>
            <a:endParaRPr>
              <a:solidFill>
                <a:srgbClr val="000000"/>
              </a:solidFill>
            </a:endParaRPr>
          </a:p>
          <a:p>
            <a:pPr indent="-228600" lvl="0" marL="457200" marR="0" rtl="0" algn="l">
              <a:lnSpc>
                <a:spcPct val="100000"/>
              </a:lnSpc>
              <a:spcBef>
                <a:spcPts val="360"/>
              </a:spcBef>
              <a:spcAft>
                <a:spcPts val="0"/>
              </a:spcAft>
              <a:buSzPts val="1400"/>
              <a:buNone/>
            </a:pPr>
            <a:r>
              <a:rPr lang="fi-FI"/>
              <a:t>  </a:t>
            </a:r>
            <a:endParaRPr/>
          </a:p>
          <a:p>
            <a:pPr indent="0" lvl="0" marL="0" marR="0" rtl="0" algn="l">
              <a:lnSpc>
                <a:spcPct val="100000"/>
              </a:lnSpc>
              <a:spcBef>
                <a:spcPts val="360"/>
              </a:spcBef>
              <a:spcAft>
                <a:spcPts val="0"/>
              </a:spcAft>
              <a:buSzPts val="1400"/>
              <a:buNone/>
            </a:pPr>
            <a:r>
              <a:rPr lang="fi-FI"/>
              <a:t>The body of this presentation can be modified, here is an example for the schedule: </a:t>
            </a:r>
            <a:endParaRPr/>
          </a:p>
          <a:p>
            <a:pPr indent="-228600" lvl="0" marL="457200" marR="0" rtl="0" algn="l">
              <a:lnSpc>
                <a:spcPct val="100000"/>
              </a:lnSpc>
              <a:spcBef>
                <a:spcPts val="360"/>
              </a:spcBef>
              <a:spcAft>
                <a:spcPts val="0"/>
              </a:spcAft>
              <a:buClr>
                <a:schemeClr val="dk1"/>
              </a:buClr>
              <a:buSzPts val="1100"/>
              <a:buFont typeface="Arial"/>
              <a:buNone/>
            </a:pPr>
            <a:r>
              <a:rPr lang="fi-FI"/>
              <a:t>Presenting Eetti and the content of the workshop + warming up (value line or the Simpsons intro) 15 min, advertising 10 min, maps and photo exercice (infographics) 20-25 min</a:t>
            </a:r>
            <a:endParaRPr/>
          </a:p>
          <a:p>
            <a:pPr indent="-228600" lvl="0" marL="457200" marR="0" rtl="0" algn="l">
              <a:lnSpc>
                <a:spcPct val="100000"/>
              </a:lnSpc>
              <a:spcBef>
                <a:spcPts val="360"/>
              </a:spcBef>
              <a:spcAft>
                <a:spcPts val="0"/>
              </a:spcAft>
              <a:buSzPts val="1400"/>
              <a:buNone/>
            </a:pPr>
            <a:r>
              <a:rPr lang="fi-FI"/>
              <a:t>Interim task (feedback) 5 min, interpreting anti-</a:t>
            </a:r>
            <a:r>
              <a:rPr lang="fi-FI"/>
              <a:t>advertisements</a:t>
            </a:r>
            <a:r>
              <a:rPr lang="fi-FI"/>
              <a:t> ja anti-advertisement gallery 15 min as a gallery or with the Agenda 2030 -table), memes or social media posts 20 min</a:t>
            </a:r>
            <a:endParaRPr/>
          </a:p>
          <a:p>
            <a:pPr indent="-228600" lvl="0" marL="457200" marR="0" rtl="0" algn="l">
              <a:lnSpc>
                <a:spcPct val="100000"/>
              </a:lnSpc>
              <a:spcBef>
                <a:spcPts val="36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rPr lang="fi-FI"/>
              <a:t>With younger students it’s good to get oriented to the issue before the workshop and use some time to make a anti-advertisement. With older students to make the workshop more challenging, some terms and claims can be added along with street art or examples of influencing. Additional information and tips can be found at the end of the presentation.</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88" name="Google Shape;8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rPr lang="fi-FI"/>
              <a:t>Problems may also enable solutions! Now let’s focus on critical consumption and the solutions of world trade. </a:t>
            </a:r>
            <a:endParaRPr/>
          </a:p>
        </p:txBody>
      </p:sp>
      <p:sp>
        <p:nvSpPr>
          <p:cNvPr id="163" name="Google Shape;163;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fi-F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1:notes"/>
          <p:cNvSpPr/>
          <p:nvPr/>
        </p:nvSpPr>
        <p:spPr>
          <a:xfrm>
            <a:off x="3884760" y="8685360"/>
            <a:ext cx="2968920" cy="45432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i-FI" sz="12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Arial"/>
              <a:ea typeface="Arial"/>
              <a:cs typeface="Arial"/>
              <a:sym typeface="Arial"/>
            </a:endParaRPr>
          </a:p>
        </p:txBody>
      </p:sp>
      <p:sp>
        <p:nvSpPr>
          <p:cNvPr id="170" name="Google Shape;170;p11:notes"/>
          <p:cNvSpPr/>
          <p:nvPr/>
        </p:nvSpPr>
        <p:spPr>
          <a:xfrm>
            <a:off x="685800" y="4343400"/>
            <a:ext cx="5485320" cy="41137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fi-FI"/>
              <a:t>Here is the first subvertisement before the subvertisement gallery. Voima-magazine mad this subvertisement to bring out an anti-message amongst the advertisement of new smart phones and over consumption - this parody reminds us from the conditions of the miners. It looks just like a “real“ or original advertisement as it mocks the style of a well known brand and logo, but it is a parodic artwork which by modifying the picture and the texts, brings out the </a:t>
            </a:r>
            <a:r>
              <a:rPr lang="fi-FI"/>
              <a:t>seriousness</a:t>
            </a:r>
            <a:r>
              <a:rPr lang="fi-FI"/>
              <a:t> of the issue.  It reminds us that there are still many challenges to be dealt with in the production of </a:t>
            </a:r>
            <a:r>
              <a:rPr lang="fi-FI"/>
              <a:t>electronics</a:t>
            </a:r>
            <a:r>
              <a:rPr lang="fi-FI"/>
              <a:t> in terms of development and sustainability of production.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fi-FI"/>
              <a:t>Discussing about the photo: in subvertisements, it is usual to change the original logo (not mandatory) and bring forward with one or two sentences the issue the subvertisement is commenting on. </a:t>
            </a:r>
            <a:endParaRPr/>
          </a:p>
        </p:txBody>
      </p:sp>
      <p:sp>
        <p:nvSpPr>
          <p:cNvPr id="172" name="Google Shape;17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2:notes"/>
          <p:cNvSpPr/>
          <p:nvPr/>
        </p:nvSpPr>
        <p:spPr>
          <a:xfrm>
            <a:off x="3884760" y="8685360"/>
            <a:ext cx="2968920" cy="45432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b" bIns="46800" lIns="90000" spcFirstLastPara="1" rIns="90000" wrap="square" tIns="468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i-FI" sz="1200" u="none" cap="none" strike="noStrike">
                <a:solidFill>
                  <a:srgbClr val="000000"/>
                </a:solidFill>
                <a:latin typeface="Calibri"/>
                <a:ea typeface="Calibri"/>
                <a:cs typeface="Calibri"/>
                <a:sym typeface="Calibri"/>
              </a:rPr>
              <a:t>‹#›</a:t>
            </a:fld>
            <a:endParaRPr b="0" i="0" sz="1800" u="none" cap="none" strike="noStrike">
              <a:solidFill>
                <a:srgbClr val="000000"/>
              </a:solidFill>
              <a:latin typeface="Arial"/>
              <a:ea typeface="Arial"/>
              <a:cs typeface="Arial"/>
              <a:sym typeface="Arial"/>
            </a:endParaRPr>
          </a:p>
        </p:txBody>
      </p:sp>
      <p:sp>
        <p:nvSpPr>
          <p:cNvPr id="179" name="Google Shape;179;p12:notes"/>
          <p:cNvSpPr/>
          <p:nvPr/>
        </p:nvSpPr>
        <p:spPr>
          <a:xfrm>
            <a:off x="685800" y="4343400"/>
            <a:ext cx="5485320" cy="41137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rPr lang="fi-FI"/>
              <a:t>This subertisement is a bit lighter than the previous one, because of the modification made in a well known slogan: The slogan is by Gigantti “It is just foolish to too much” has been changed and it is commenting on the wage paid for the workers making our electronics. If the price of a product is really cheap, it is quite likely that the workers have not been paid enough (living wage). </a:t>
            </a:r>
            <a:endParaRPr/>
          </a:p>
        </p:txBody>
      </p:sp>
      <p:sp>
        <p:nvSpPr>
          <p:cNvPr id="181" name="Google Shape;18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Times New Roman"/>
              <a:buNone/>
            </a:pPr>
            <a:fld id="{00000000-1234-1234-1234-123412341234}" type="slidenum">
              <a:rPr b="0" i="0" lang="fi-FI"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189" name="Google Shape;189;p13:notes"/>
          <p:cNvSpPr/>
          <p:nvPr>
            <p:ph idx="2" type="sldImg"/>
          </p:nvPr>
        </p:nvSpPr>
        <p:spPr>
          <a:xfrm>
            <a:off x="1143000" y="685800"/>
            <a:ext cx="4570413" cy="3427413"/>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90" name="Google Shape;190;p13:notes"/>
          <p:cNvSpPr txBox="1"/>
          <p:nvPr>
            <p:ph idx="1" type="body"/>
          </p:nvPr>
        </p:nvSpPr>
        <p:spPr>
          <a:xfrm>
            <a:off x="685800" y="4343400"/>
            <a:ext cx="5484813" cy="4113213"/>
          </a:xfrm>
          <a:prstGeom prst="rect">
            <a:avLst/>
          </a:prstGeom>
          <a:noFill/>
          <a:ln>
            <a:noFill/>
          </a:ln>
        </p:spPr>
        <p:txBody>
          <a:bodyPr anchorCtr="0" anchor="ctr" bIns="91425" lIns="91425" spcFirstLastPara="1" rIns="91425" wrap="square" tIns="91425">
            <a:noAutofit/>
          </a:bodyPr>
          <a:lstStyle/>
          <a:p>
            <a:pPr indent="-228600" lvl="0" marL="457200" marR="0" rtl="0" algn="l">
              <a:lnSpc>
                <a:spcPct val="100000"/>
              </a:lnSpc>
              <a:spcBef>
                <a:spcPts val="360"/>
              </a:spcBef>
              <a:spcAft>
                <a:spcPts val="0"/>
              </a:spcAft>
              <a:buSzPts val="1400"/>
              <a:buNone/>
            </a:pPr>
            <a:r>
              <a:rPr b="0" i="0" lang="fi-FI" sz="1200" u="none" cap="none" strike="noStrike">
                <a:solidFill>
                  <a:schemeClr val="dk1"/>
                </a:solidFill>
                <a:latin typeface="Calibri"/>
                <a:ea typeface="Calibri"/>
                <a:cs typeface="Calibri"/>
                <a:sym typeface="Calibri"/>
              </a:rPr>
              <a:t>The Yes Men. iPhone 4CF, 2010. http://apple-cf.com.yeslab.org/.</a:t>
            </a:r>
            <a:endParaRPr/>
          </a:p>
          <a:p>
            <a:pPr indent="-228600" lvl="0" marL="457200" marR="0" rtl="0" algn="l">
              <a:lnSpc>
                <a:spcPct val="100000"/>
              </a:lnSpc>
              <a:spcBef>
                <a:spcPts val="36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b="0" i="0" lang="fi-FI" sz="1200" u="none" cap="none" strike="noStrike">
                <a:solidFill>
                  <a:schemeClr val="dk1"/>
                </a:solidFill>
                <a:latin typeface="Calibri"/>
                <a:ea typeface="Calibri"/>
                <a:cs typeface="Calibri"/>
                <a:sym typeface="Calibri"/>
              </a:rPr>
              <a:t>THE YES MEN -</a:t>
            </a:r>
            <a:r>
              <a:rPr lang="fi-FI"/>
              <a:t>groups’ page on subvertisements mocks the </a:t>
            </a:r>
            <a:r>
              <a:rPr lang="fi-FI"/>
              <a:t>smartphone</a:t>
            </a:r>
            <a:r>
              <a:rPr lang="fi-FI"/>
              <a:t> industry, </a:t>
            </a:r>
            <a:r>
              <a:rPr lang="fi-FI"/>
              <a:t>especially</a:t>
            </a:r>
            <a:r>
              <a:rPr lang="fi-FI"/>
              <a:t> Apple and its design and advertising. On their page, Apple launches “the first ecologically and socially sustainable phone”, iPhone 4CF (conflict-mineral free iPhone), which supply chain is being supervised: the parts of the phone don’t include any conflict minerals, and the conditions in the assembly line (manufacturing) as well as fair wage have been considered. The page has now been shut down, but it got the consumers, producers and dealers to talk about ethical electronics and corporate responsibility. </a:t>
            </a:r>
            <a:endParaRPr/>
          </a:p>
          <a:p>
            <a:pPr indent="-228600" lvl="0" marL="457200" marR="0" rtl="0" algn="l">
              <a:lnSpc>
                <a:spcPct val="100000"/>
              </a:lnSpc>
              <a:spcBef>
                <a:spcPts val="36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lang="fi-FI"/>
              <a:t>More subertisements at</a:t>
            </a:r>
            <a:r>
              <a:rPr b="0" i="0" lang="fi-FI" sz="1200" u="none" cap="none" strike="noStrike">
                <a:solidFill>
                  <a:schemeClr val="dk1"/>
                </a:solidFill>
                <a:latin typeface="Calibri"/>
                <a:ea typeface="Calibri"/>
                <a:cs typeface="Calibri"/>
                <a:sym typeface="Calibri"/>
              </a:rPr>
              <a:t>: </a:t>
            </a:r>
            <a:r>
              <a:rPr lang="fi-FI" u="sng">
                <a:solidFill>
                  <a:schemeClr val="hlink"/>
                </a:solidFill>
                <a:hlinkClick r:id="rId2"/>
              </a:rPr>
              <a:t>https://www.instagram.com/p/Botj4_lHaVz/</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rPr lang="fi-FI"/>
              <a:t>Memes on sustainability of production and products.</a:t>
            </a:r>
            <a:endParaRPr/>
          </a:p>
        </p:txBody>
      </p:sp>
      <p:sp>
        <p:nvSpPr>
          <p:cNvPr id="198" name="Google Shape;198;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i-FI"/>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06" name="Google Shape;20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360"/>
              </a:spcBef>
              <a:spcAft>
                <a:spcPts val="0"/>
              </a:spcAft>
              <a:buSzPts val="1400"/>
              <a:buNone/>
            </a:pPr>
            <a:r>
              <a:t/>
            </a:r>
            <a:endParaRPr/>
          </a:p>
        </p:txBody>
      </p:sp>
      <p:sp>
        <p:nvSpPr>
          <p:cNvPr id="215" name="Google Shape;215;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fi-F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rPr lang="fi-FI"/>
              <a:t>Add here your own e-mail or some other destination, where the memes and social media posts can be send to. You can set out an exhibition or a gallery of the productions at the end of the workshop.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fi-FI"/>
              <a:t>It might be helpful to go </a:t>
            </a:r>
            <a:r>
              <a:rPr lang="fi-FI"/>
              <a:t>through</a:t>
            </a:r>
            <a:r>
              <a:rPr lang="fi-FI"/>
              <a:t> the tips for making a difference (slides 28-31) with those students planning to make a social media post. </a:t>
            </a:r>
            <a:endParaRPr/>
          </a:p>
        </p:txBody>
      </p:sp>
      <p:sp>
        <p:nvSpPr>
          <p:cNvPr id="223" name="Google Shape;223;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fi-FI"/>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306"/>
              </a:spcBef>
              <a:spcAft>
                <a:spcPts val="0"/>
              </a:spcAft>
              <a:buSzPts val="1400"/>
              <a:buNone/>
            </a:pPr>
            <a:r>
              <a:rPr lang="fi-FI"/>
              <a:t>It might be useful to consider the whole lifecycle of a phone (and other products): What do I already have? What do I do, when it </a:t>
            </a:r>
            <a:r>
              <a:rPr lang="fi-FI"/>
              <a:t>breaks</a:t>
            </a:r>
            <a:r>
              <a:rPr lang="fi-FI"/>
              <a:t>? Do I really need more or do I just want/wish for something new? Does </a:t>
            </a:r>
            <a:r>
              <a:rPr lang="fi-FI"/>
              <a:t>buying</a:t>
            </a:r>
            <a:r>
              <a:rPr lang="fi-FI"/>
              <a:t> make me happy - why, why not? What should be the priority (certificates, </a:t>
            </a:r>
            <a:r>
              <a:rPr lang="fi-FI"/>
              <a:t>quality</a:t>
            </a:r>
            <a:r>
              <a:rPr lang="fi-FI"/>
              <a:t>, endurance)? </a:t>
            </a:r>
            <a:endParaRPr/>
          </a:p>
          <a:p>
            <a:pPr indent="0" lvl="0" marL="0" marR="0" rtl="0" algn="l">
              <a:lnSpc>
                <a:spcPct val="80000"/>
              </a:lnSpc>
              <a:spcBef>
                <a:spcPts val="306"/>
              </a:spcBef>
              <a:spcAft>
                <a:spcPts val="0"/>
              </a:spcAft>
              <a:buSzPts val="1400"/>
              <a:buNone/>
            </a:pPr>
            <a:r>
              <a:t/>
            </a:r>
            <a:endParaRPr/>
          </a:p>
          <a:p>
            <a:pPr indent="0" lvl="0" marL="0" marR="0" rtl="0" algn="l">
              <a:lnSpc>
                <a:spcPct val="80000"/>
              </a:lnSpc>
              <a:spcBef>
                <a:spcPts val="306"/>
              </a:spcBef>
              <a:spcAft>
                <a:spcPts val="0"/>
              </a:spcAft>
              <a:buSzPts val="1400"/>
              <a:buNone/>
            </a:pPr>
            <a:r>
              <a:rPr lang="fi-FI"/>
              <a:t>Additional information about sustainable consumption and corporate responsibility of human rights: </a:t>
            </a:r>
            <a:endParaRPr/>
          </a:p>
          <a:p>
            <a:pPr indent="0" lvl="0" marL="0" marR="0" rtl="0" algn="l">
              <a:lnSpc>
                <a:spcPct val="80000"/>
              </a:lnSpc>
              <a:spcBef>
                <a:spcPts val="306"/>
              </a:spcBef>
              <a:spcAft>
                <a:spcPts val="0"/>
              </a:spcAft>
              <a:buSzPts val="1400"/>
              <a:buNone/>
            </a:pPr>
            <a:r>
              <a:rPr b="0" i="0" lang="fi-FI" u="none" cap="none" strike="noStrike">
                <a:solidFill>
                  <a:schemeClr val="dk1"/>
                </a:solidFill>
                <a:latin typeface="Calibri"/>
                <a:ea typeface="Calibri"/>
                <a:cs typeface="Calibri"/>
                <a:sym typeface="Calibri"/>
              </a:rPr>
              <a:t>https://eetti.fi/toiminta/teemat/vastuullinen-kuluttaminen/</a:t>
            </a:r>
            <a:endParaRPr/>
          </a:p>
          <a:p>
            <a:pPr indent="0" lvl="0" marL="0" marR="0" rtl="0" algn="l">
              <a:lnSpc>
                <a:spcPct val="80000"/>
              </a:lnSpc>
              <a:spcBef>
                <a:spcPts val="306"/>
              </a:spcBef>
              <a:spcAft>
                <a:spcPts val="0"/>
              </a:spcAft>
              <a:buSzPts val="1400"/>
              <a:buNone/>
            </a:pPr>
            <a:r>
              <a:t/>
            </a:r>
            <a:endParaRPr b="0" i="0" u="none" cap="none" strike="noStrike">
              <a:solidFill>
                <a:schemeClr val="dk1"/>
              </a:solidFill>
              <a:latin typeface="Calibri"/>
              <a:ea typeface="Calibri"/>
              <a:cs typeface="Calibri"/>
              <a:sym typeface="Calibri"/>
            </a:endParaRPr>
          </a:p>
          <a:p>
            <a:pPr indent="0" lvl="0" marL="0" marR="0" rtl="0" algn="l">
              <a:lnSpc>
                <a:spcPct val="80000"/>
              </a:lnSpc>
              <a:spcBef>
                <a:spcPts val="306"/>
              </a:spcBef>
              <a:spcAft>
                <a:spcPts val="0"/>
              </a:spcAft>
              <a:buSzPts val="1400"/>
              <a:buNone/>
            </a:pPr>
            <a:r>
              <a:rPr b="0" i="0" lang="fi-FI" u="none" cap="none" strike="noStrike">
                <a:solidFill>
                  <a:schemeClr val="dk1"/>
                </a:solidFill>
                <a:latin typeface="Calibri"/>
                <a:ea typeface="Calibri"/>
                <a:cs typeface="Calibri"/>
                <a:sym typeface="Calibri"/>
              </a:rPr>
              <a:t>https://eetti.fi/toiminta/teemat/yritysten-ihmisoikeusvastuu/</a:t>
            </a:r>
            <a:endParaRPr/>
          </a:p>
          <a:p>
            <a:pPr indent="0" lvl="0" marL="0" marR="0" rtl="0" algn="l">
              <a:lnSpc>
                <a:spcPct val="80000"/>
              </a:lnSpc>
              <a:spcBef>
                <a:spcPts val="306"/>
              </a:spcBef>
              <a:spcAft>
                <a:spcPts val="0"/>
              </a:spcAft>
              <a:buSzPts val="1400"/>
              <a:buNone/>
            </a:pPr>
            <a:r>
              <a:t/>
            </a:r>
            <a:endParaRPr b="0" i="0" u="none" cap="none" strike="noStrike">
              <a:solidFill>
                <a:schemeClr val="dk1"/>
              </a:solidFill>
              <a:latin typeface="Calibri"/>
              <a:ea typeface="Calibri"/>
              <a:cs typeface="Calibri"/>
              <a:sym typeface="Calibri"/>
            </a:endParaRPr>
          </a:p>
        </p:txBody>
      </p:sp>
      <p:sp>
        <p:nvSpPr>
          <p:cNvPr id="230" name="Google Shape;230;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fi-FI"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fi-FI"/>
              <a:t>Additional information, thanks, feedback. </a:t>
            </a:r>
            <a:endParaRPr/>
          </a:p>
        </p:txBody>
      </p:sp>
      <p:sp>
        <p:nvSpPr>
          <p:cNvPr id="238" name="Google Shape;238;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i-FI" sz="1400" strike="noStrike">
                <a:solidFill>
                  <a:srgbClr val="000000"/>
                </a:solidFill>
                <a:latin typeface="Times New Roman"/>
                <a:ea typeface="Times New Roman"/>
                <a:cs typeface="Times New Roman"/>
                <a:sym typeface="Times New Roman"/>
              </a:rPr>
              <a:t>‹#›</a:t>
            </a:fld>
            <a:endParaRPr sz="14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rPr lang="fi-FI"/>
              <a:t>Picture: Screenshot from Apple’s adverstisement Apple's big news in 108 seconds </a:t>
            </a:r>
            <a:r>
              <a:rPr lang="fi-FI" u="sng">
                <a:solidFill>
                  <a:schemeClr val="hlink"/>
                </a:solidFill>
                <a:hlinkClick r:id="rId2"/>
              </a:rPr>
              <a:t>https://www.facebook.com/apple/videos/1714027778708271/</a:t>
            </a:r>
            <a:r>
              <a:rPr lang="fi-FI"/>
              <a:t> </a:t>
            </a:r>
            <a:endParaRPr/>
          </a:p>
          <a:p>
            <a:pPr indent="-228600" lvl="0" marL="457200" marR="0" rtl="0" algn="l">
              <a:lnSpc>
                <a:spcPct val="100000"/>
              </a:lnSpc>
              <a:spcBef>
                <a:spcPts val="360"/>
              </a:spcBef>
              <a:spcAft>
                <a:spcPts val="0"/>
              </a:spcAft>
              <a:buSzPts val="1400"/>
              <a:buNone/>
            </a:pPr>
            <a:r>
              <a:t/>
            </a:r>
            <a:endParaRPr/>
          </a:p>
          <a:p>
            <a:pPr indent="-228600" lvl="0" marL="457200" marR="0" rtl="0" algn="l">
              <a:lnSpc>
                <a:spcPct val="100000"/>
              </a:lnSpc>
              <a:spcBef>
                <a:spcPts val="360"/>
              </a:spcBef>
              <a:spcAft>
                <a:spcPts val="0"/>
              </a:spcAft>
              <a:buSzPts val="1400"/>
              <a:buNone/>
            </a:pPr>
            <a:r>
              <a:rPr lang="fi-FI"/>
              <a:t>Be aware of colours, effects, movement, people’s roles, research, accuracy, durability and speed, as well as the feel of speed, modernism, strong and </a:t>
            </a:r>
            <a:r>
              <a:rPr lang="fi-FI"/>
              <a:t>succinct texts. </a:t>
            </a:r>
            <a:r>
              <a:rPr lang="fi-FI"/>
              <a:t> </a:t>
            </a:r>
            <a:endParaRPr/>
          </a:p>
        </p:txBody>
      </p:sp>
      <p:sp>
        <p:nvSpPr>
          <p:cNvPr id="97" name="Google Shape;97;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i-FI" sz="1400" strike="noStrike">
                <a:solidFill>
                  <a:srgbClr val="000000"/>
                </a:solidFill>
                <a:latin typeface="Times New Roman"/>
                <a:ea typeface="Times New Roman"/>
                <a:cs typeface="Times New Roman"/>
                <a:sym typeface="Times New Roman"/>
              </a:rPr>
              <a:t>‹#›</a:t>
            </a:fld>
            <a:endParaRPr sz="14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fi-FI"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247" name="Google Shape;247;p20:notes"/>
          <p:cNvSpPr/>
          <p:nvPr>
            <p:ph idx="2" type="sldImg"/>
          </p:nvPr>
        </p:nvSpPr>
        <p:spPr>
          <a:xfrm>
            <a:off x="1143000" y="685800"/>
            <a:ext cx="4568825" cy="34258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48" name="Google Shape;248;p20:notes"/>
          <p:cNvSpPr txBox="1"/>
          <p:nvPr>
            <p:ph idx="1" type="body"/>
          </p:nvPr>
        </p:nvSpPr>
        <p:spPr>
          <a:xfrm>
            <a:off x="685800" y="4343400"/>
            <a:ext cx="5483225" cy="41116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fi-FI" sz="1200" u="none" cap="none" strike="noStrike">
                <a:solidFill>
                  <a:schemeClr val="dk1"/>
                </a:solidFill>
                <a:latin typeface="Calibri"/>
                <a:ea typeface="Calibri"/>
                <a:cs typeface="Calibri"/>
                <a:sym typeface="Calibri"/>
              </a:rPr>
              <a:t>Kenkä- ja vaatetuotantoon kehitysmaissa liittyy useita ihmisoikeusriskejä. Yksi suurimmista ongelmista on, että monissa tuotantomaissa työntekijöiden palkat eivät riitä elämiseen, vaikka he saisivatkin laissa määritellyn minimipalkan.</a:t>
            </a:r>
            <a:endParaRPr/>
          </a:p>
          <a:p>
            <a:pPr indent="0" lvl="0" marL="0" marR="0" rtl="0" algn="l">
              <a:lnSpc>
                <a:spcPct val="100000"/>
              </a:lnSpc>
              <a:spcBef>
                <a:spcPts val="36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SzPts val="1400"/>
              <a:buNone/>
            </a:pPr>
            <a:r>
              <a:rPr b="0" i="0" lang="fi-FI" sz="1200" u="none" cap="none" strike="noStrike">
                <a:solidFill>
                  <a:schemeClr val="dk1"/>
                </a:solidFill>
                <a:latin typeface="Calibri"/>
                <a:ea typeface="Calibri"/>
                <a:cs typeface="Calibri"/>
                <a:sym typeface="Calibri"/>
              </a:rPr>
              <a:t>Elämiseen riittävällä palkalla tarkoitetaan palkkaa, jolla työntekijä pystyy hankkimaan itselleen ja perheelleen ihmisarvoisen elintason. Tällainen palkka riittää tyydyttämään perheen perustarpeet, kuten riittävän ravinnon, asumisen, terveydenhuollon, vaatetuksen, liikkumisen ja lasten koulutuksen. Lisäksi se mahdollistaa pienimuotoisen säästämisen.</a:t>
            </a:r>
            <a:endParaRPr/>
          </a:p>
          <a:p>
            <a:pPr indent="0" lvl="0" marL="0" marR="0" rtl="0" algn="l">
              <a:lnSpc>
                <a:spcPct val="100000"/>
              </a:lnSpc>
              <a:spcBef>
                <a:spcPts val="36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SzPts val="1400"/>
              <a:buNone/>
            </a:pPr>
            <a:r>
              <a:rPr b="0" i="0" lang="fi-FI" sz="1200" u="none" cap="none" strike="noStrike">
                <a:solidFill>
                  <a:schemeClr val="dk1"/>
                </a:solidFill>
                <a:latin typeface="Calibri"/>
                <a:ea typeface="Calibri"/>
                <a:cs typeface="Calibri"/>
                <a:sym typeface="Calibri"/>
              </a:rPr>
              <a:t>Esimerkiksi Kiinassa minimipalkka on keskimääräisesti noin puolet elämiseen riittävästä palkasta ja Bangladeshissa vain viidennes. Monissa Itä-Euroopan maissakaan palkat eivät riitä elämiseen.</a:t>
            </a:r>
            <a:endParaRPr/>
          </a:p>
          <a:p>
            <a:pPr indent="0" lvl="0" marL="0" marR="0" rtl="0" algn="l">
              <a:lnSpc>
                <a:spcPct val="100000"/>
              </a:lnSpc>
              <a:spcBef>
                <a:spcPts val="36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SzPts val="1400"/>
              <a:buNone/>
            </a:pPr>
            <a:r>
              <a:rPr b="0" i="0" lang="fi-FI" sz="1200" u="none" cap="none" strike="noStrike">
                <a:solidFill>
                  <a:schemeClr val="dk1"/>
                </a:solidFill>
                <a:latin typeface="Calibri"/>
                <a:ea typeface="Calibri"/>
                <a:cs typeface="Calibri"/>
                <a:sym typeface="Calibri"/>
              </a:rPr>
              <a:t>Lisätietoa ja lukuja:</a:t>
            </a:r>
            <a:endParaRPr/>
          </a:p>
          <a:p>
            <a:pPr indent="0" lvl="0" marL="0" marR="0" rtl="0" algn="l">
              <a:lnSpc>
                <a:spcPct val="100000"/>
              </a:lnSpc>
              <a:spcBef>
                <a:spcPts val="36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SzPts val="1400"/>
              <a:buNone/>
            </a:pPr>
            <a:r>
              <a:rPr b="0" i="0" lang="fi-FI" sz="1200" u="none" cap="none" strike="noStrike">
                <a:solidFill>
                  <a:schemeClr val="dk1"/>
                </a:solidFill>
                <a:latin typeface="Calibri"/>
                <a:ea typeface="Calibri"/>
                <a:cs typeface="Calibri"/>
                <a:sym typeface="Calibri"/>
              </a:rPr>
              <a:t>https://eetti.fi/toiminta/teemat/vaatteet-ja-kengat/</a:t>
            </a:r>
            <a:endParaRPr/>
          </a:p>
          <a:p>
            <a:pPr indent="0" lvl="0" marL="0" marR="0" rtl="0" algn="l">
              <a:lnSpc>
                <a:spcPct val="100000"/>
              </a:lnSpc>
              <a:spcBef>
                <a:spcPts val="36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SzPts val="1400"/>
              <a:buNone/>
            </a:pPr>
            <a:r>
              <a:rPr b="0" i="0" lang="fi-FI" sz="1200" u="none" cap="none" strike="noStrike">
                <a:solidFill>
                  <a:schemeClr val="dk1"/>
                </a:solidFill>
                <a:latin typeface="Calibri"/>
                <a:ea typeface="Calibri"/>
                <a:cs typeface="Calibri"/>
                <a:sym typeface="Calibri"/>
              </a:rPr>
              <a:t>https://www.finnwatch.org/images/pdf/RaporttiERP.pdf</a:t>
            </a:r>
            <a:endParaRPr/>
          </a:p>
          <a:p>
            <a:pPr indent="0" lvl="0" marL="0" marR="0" rtl="0" algn="l">
              <a:lnSpc>
                <a:spcPct val="100000"/>
              </a:lnSpc>
              <a:spcBef>
                <a:spcPts val="36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i-FI" sz="1200" u="none" cap="none" strike="noStrike">
                <a:solidFill>
                  <a:schemeClr val="dk1"/>
                </a:solidFill>
                <a:latin typeface="Calibri"/>
                <a:ea typeface="Calibri"/>
                <a:cs typeface="Calibri"/>
                <a:sym typeface="Calibri"/>
              </a:rPr>
              <a:t>Lenkkitossun hinta -pelin voi ladata Eetin kotisivuilta ja laminoituna niitä voi lainata toimistolta: www.eetti.fi/oppimateriaalit/vaatteet</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fi-FI" sz="1200" u="none" cap="none" strike="noStrike">
                <a:solidFill>
                  <a:schemeClr val="dk1"/>
                </a:solidFill>
                <a:latin typeface="Calibri"/>
                <a:ea typeface="Calibri"/>
                <a:cs typeface="Calibri"/>
                <a:sym typeface="Calibri"/>
              </a:rPr>
              <a:t>Suomalaiset ostivat vuonna 2016 noin 17 miljoonaa paria kenkiä. Suurin osa näistä kenkäpareista on valmistettu jossain muualla kuin Suomessa, pääosin Aasiassa. Vaatteita tuotiin Suomeen eniten Kiinasta ja toiseksi eniten Bangladeshista.</a:t>
            </a:r>
            <a:endParaRPr/>
          </a:p>
          <a:p>
            <a:pPr indent="0" lvl="0" marL="0" marR="0" rtl="0" algn="l">
              <a:lnSpc>
                <a:spcPct val="100000"/>
              </a:lnSpc>
              <a:spcBef>
                <a:spcPts val="36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SzPts val="1400"/>
              <a:buNone/>
            </a:pPr>
            <a:r>
              <a:rPr b="0" i="0" lang="fi-FI" sz="1200" u="none" cap="none" strike="noStrike">
                <a:solidFill>
                  <a:schemeClr val="dk1"/>
                </a:solidFill>
                <a:latin typeface="Calibri"/>
                <a:ea typeface="Calibri"/>
                <a:cs typeface="Calibri"/>
                <a:sym typeface="Calibri"/>
              </a:rPr>
              <a:t>Lähes 90 prosenttia kaikista maailman kengistä tehdään Aasiassa, jossa suurin tuottajamaa on Kiina; se tuottaa lähes kaksi kolmasosaa kaikista maailmassa myydyistä kengistä. Seuraavaksi eniten kenkiä tuotetaan Intiassa, Vietnamissa ja Indonesiassa.</a:t>
            </a:r>
            <a:endParaRPr/>
          </a:p>
          <a:p>
            <a:pPr indent="0" lvl="0" marL="0" marR="0" rtl="0" algn="l">
              <a:lnSpc>
                <a:spcPct val="100000"/>
              </a:lnSpc>
              <a:spcBef>
                <a:spcPts val="36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200"/>
              <a:buFont typeface="Calibri"/>
              <a:buNone/>
            </a:pPr>
            <a:r>
              <a:rPr b="0" i="0" lang="fi-FI" sz="1200" u="none" cap="none" strike="noStrike">
                <a:solidFill>
                  <a:schemeClr val="dk1"/>
                </a:solidFill>
                <a:latin typeface="Calibri"/>
                <a:ea typeface="Calibri"/>
                <a:cs typeface="Calibri"/>
                <a:sym typeface="Calibri"/>
              </a:rPr>
              <a:t>Laskelmien mukaan työntekijät saavat Indonesiassa tuotetusta 120 euron hintaisesta kengästä noin 2,5 euroa eli vähän yli 2 prosenttia kokonaishinnasta. Suurin osa kengän tuotosta menee brändiyritykselle ja jälleenmyyjälle.</a:t>
            </a:r>
            <a:endParaRPr/>
          </a:p>
          <a:p>
            <a:pPr indent="0" lvl="0" marL="0" marR="0" rtl="0" algn="l">
              <a:lnSpc>
                <a:spcPct val="100000"/>
              </a:lnSpc>
              <a:spcBef>
                <a:spcPts val="36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200"/>
              <a:buFont typeface="Calibri"/>
              <a:buNone/>
            </a:pPr>
            <a:r>
              <a:rPr b="0" i="0" lang="fi-FI" sz="1200" u="none" cap="none" strike="noStrike">
                <a:solidFill>
                  <a:schemeClr val="dk1"/>
                </a:solidFill>
                <a:latin typeface="Calibri"/>
                <a:ea typeface="Calibri"/>
                <a:cs typeface="Calibri"/>
                <a:sym typeface="Calibri"/>
              </a:rPr>
              <a:t>Lisätietoa ja lukuja: https://eetti.fi/toiminta/teemat/vaatteet-ja-kengat/</a:t>
            </a:r>
            <a:endParaRPr/>
          </a:p>
        </p:txBody>
      </p:sp>
      <p:sp>
        <p:nvSpPr>
          <p:cNvPr id="257" name="Google Shape;257;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fi-FI"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spcBef>
                <a:spcPts val="360"/>
              </a:spcBef>
              <a:spcAft>
                <a:spcPts val="0"/>
              </a:spcAft>
              <a:buClr>
                <a:schemeClr val="dk1"/>
              </a:buClr>
              <a:buSzPts val="1400"/>
              <a:buFont typeface="Arial"/>
              <a:buNone/>
            </a:pPr>
            <a:r>
              <a:rPr lang="fi-FI"/>
              <a:t>Picture: Screenshot from Apple’s adverstisement Apple's big news in 108 seconds </a:t>
            </a:r>
            <a:r>
              <a:rPr lang="fi-FI" u="sng">
                <a:solidFill>
                  <a:schemeClr val="hlink"/>
                </a:solidFill>
                <a:hlinkClick r:id="rId2"/>
              </a:rPr>
              <a:t>https://www.facebook.com/apple/videos/1714027778708271/</a:t>
            </a:r>
            <a:r>
              <a:rPr lang="fi-FI"/>
              <a:t> </a:t>
            </a:r>
            <a:endParaRPr/>
          </a:p>
          <a:p>
            <a:pPr indent="-228600" lvl="0" marL="457200" rtl="0" algn="l">
              <a:spcBef>
                <a:spcPts val="360"/>
              </a:spcBef>
              <a:spcAft>
                <a:spcPts val="0"/>
              </a:spcAft>
              <a:buClr>
                <a:schemeClr val="dk1"/>
              </a:buClr>
              <a:buSzPts val="1400"/>
              <a:buFont typeface="Arial"/>
              <a:buNone/>
            </a:pPr>
            <a:r>
              <a:t/>
            </a:r>
            <a:endParaRPr/>
          </a:p>
          <a:p>
            <a:pPr indent="-228600" lvl="0" marL="457200" rtl="0" algn="l">
              <a:spcBef>
                <a:spcPts val="360"/>
              </a:spcBef>
              <a:spcAft>
                <a:spcPts val="0"/>
              </a:spcAft>
              <a:buClr>
                <a:schemeClr val="dk1"/>
              </a:buClr>
              <a:buSzPts val="1400"/>
              <a:buFont typeface="Arial"/>
              <a:buNone/>
            </a:pPr>
            <a:r>
              <a:rPr lang="fi-FI"/>
              <a:t>Be aware of colours, effects, movement, people’s roles, research, accuracy, durability and speed, as well as the feel of speed, modernism, strong and succinct texts.  </a:t>
            </a:r>
            <a:endParaRPr/>
          </a:p>
          <a:p>
            <a:pPr indent="-228600" lvl="0" marL="457200" marR="0" rtl="0" algn="l">
              <a:lnSpc>
                <a:spcPct val="100000"/>
              </a:lnSpc>
              <a:spcBef>
                <a:spcPts val="360"/>
              </a:spcBef>
              <a:spcAft>
                <a:spcPts val="0"/>
              </a:spcAft>
              <a:buSzPts val="1400"/>
              <a:buNone/>
            </a:pPr>
            <a:r>
              <a:t/>
            </a:r>
            <a:endParaRPr/>
          </a:p>
        </p:txBody>
      </p:sp>
      <p:sp>
        <p:nvSpPr>
          <p:cNvPr id="106" name="Google Shape;106;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i-FI" sz="1400" strike="noStrike">
                <a:solidFill>
                  <a:srgbClr val="000000"/>
                </a:solidFill>
                <a:latin typeface="Times New Roman"/>
                <a:ea typeface="Times New Roman"/>
                <a:cs typeface="Times New Roman"/>
                <a:sym typeface="Times New Roman"/>
              </a:rPr>
              <a:t>‹#›</a:t>
            </a:fld>
            <a:endParaRPr sz="14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fi-FI" sz="1200" u="none">
                <a:solidFill>
                  <a:srgbClr val="000000"/>
                </a:solidFill>
                <a:latin typeface="Calibri"/>
                <a:ea typeface="Calibri"/>
                <a:cs typeface="Calibri"/>
                <a:sym typeface="Calibri"/>
              </a:rPr>
              <a:t>‹#›</a:t>
            </a:fld>
            <a:endParaRPr b="0" sz="1200" u="none">
              <a:solidFill>
                <a:srgbClr val="000000"/>
              </a:solidFill>
              <a:latin typeface="Calibri"/>
              <a:ea typeface="Calibri"/>
              <a:cs typeface="Calibri"/>
              <a:sym typeface="Calibri"/>
            </a:endParaRPr>
          </a:p>
        </p:txBody>
      </p:sp>
      <p:sp>
        <p:nvSpPr>
          <p:cNvPr id="113" name="Google Shape;11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14" name="Google Shape;114;p4: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fi-FI"/>
              <a:t>Map: Fairphone. The interactive map of mobile phones’ supply chain and a list of subcontractors is a rare example of transparency and opening up the whole supply chain. Not even Fairphone is completely </a:t>
            </a:r>
            <a:r>
              <a:rPr lang="fi-FI"/>
              <a:t>ethical</a:t>
            </a:r>
            <a:r>
              <a:rPr lang="fi-FI"/>
              <a:t> but they are showing the way for both companies and consumers.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fi-FI"/>
              <a:t>A video tip: You can also show a short video (1,5 min) of the </a:t>
            </a:r>
            <a:r>
              <a:rPr lang="fi-FI"/>
              <a:t>transparency</a:t>
            </a:r>
            <a:r>
              <a:rPr lang="fi-FI"/>
              <a:t> of the supply chain and the distance between consumer and producer: </a:t>
            </a:r>
            <a:r>
              <a:rPr lang="fi-FI" u="sng">
                <a:solidFill>
                  <a:schemeClr val="hlink"/>
                </a:solidFill>
                <a:hlinkClick r:id="rId2"/>
              </a:rPr>
              <a:t>https://vimeo.com/143602053</a:t>
            </a:r>
            <a:r>
              <a:rPr lang="fi-FI"/>
              <a:t>. On the video, there’s a woman shoe shopping and by following the shoelace ends up on the other side of the world to a young Asian lady, who has made the shoe. The consumers should not be forced to travel through mountains, cities and rain forests just to find out where and under what conditions the products are made. The companies and the state should do that. </a:t>
            </a:r>
            <a:endParaRPr/>
          </a:p>
          <a:p>
            <a:pPr indent="0" lvl="0" marL="0" marR="0" rtl="0" algn="l">
              <a:lnSpc>
                <a:spcPct val="100000"/>
              </a:lnSpc>
              <a:spcBef>
                <a:spcPts val="360"/>
              </a:spcBef>
              <a:spcAft>
                <a:spcPts val="0"/>
              </a:spcAft>
              <a:buClr>
                <a:schemeClr val="dk1"/>
              </a:buClr>
              <a:buSzPts val="1200"/>
              <a:buFont typeface="Calibri"/>
              <a:buNone/>
            </a:pPr>
            <a:r>
              <a:t/>
            </a:r>
            <a:endParaRPr i="0" sz="1200" u="none" cap="none" strike="noStrike">
              <a:solidFill>
                <a:schemeClr val="dk1"/>
              </a:solidFill>
            </a:endParaRPr>
          </a:p>
          <a:p>
            <a:pPr indent="0" lvl="0" marL="0" marR="0" rtl="0" algn="l">
              <a:lnSpc>
                <a:spcPct val="100000"/>
              </a:lnSpc>
              <a:spcBef>
                <a:spcPts val="360"/>
              </a:spcBef>
              <a:spcAft>
                <a:spcPts val="0"/>
              </a:spcAft>
              <a:buSzPts val="1400"/>
              <a:buNone/>
            </a:pPr>
            <a:r>
              <a:rPr lang="fi-FI"/>
              <a:t>Finding information or read: the origin of different raw materials, comparison of quality and recycling. Where do these raw materials occur, are they rare or common? IS the material </a:t>
            </a:r>
            <a:r>
              <a:rPr lang="fi-FI"/>
              <a:t>recycled</a:t>
            </a:r>
            <a:r>
              <a:rPr lang="fi-FI"/>
              <a:t> and can it be recycled? Are there any alternative materials, is something under development? What effects the quality and sustainability or the </a:t>
            </a:r>
            <a:r>
              <a:rPr lang="fi-FI"/>
              <a:t>repairability</a:t>
            </a:r>
            <a:r>
              <a:rPr lang="fi-FI"/>
              <a:t> of a product? </a:t>
            </a:r>
            <a:endParaRPr/>
          </a:p>
          <a:p>
            <a:pPr indent="0" lvl="0" marL="0" marR="0" rtl="0" algn="l">
              <a:lnSpc>
                <a:spcPct val="100000"/>
              </a:lnSpc>
              <a:spcBef>
                <a:spcPts val="360"/>
              </a:spcBef>
              <a:spcAft>
                <a:spcPts val="0"/>
              </a:spcAft>
              <a:buSzPts val="1400"/>
              <a:buNone/>
            </a:pPr>
            <a:r>
              <a:t/>
            </a:r>
            <a:endParaRPr/>
          </a:p>
          <a:p>
            <a:pPr indent="0" lvl="0" marL="0" marR="0" rtl="0" algn="l">
              <a:lnSpc>
                <a:spcPct val="100000"/>
              </a:lnSpc>
              <a:spcBef>
                <a:spcPts val="360"/>
              </a:spcBef>
              <a:spcAft>
                <a:spcPts val="0"/>
              </a:spcAft>
              <a:buClr>
                <a:schemeClr val="dk1"/>
              </a:buClr>
              <a:buSzPts val="1200"/>
              <a:buFont typeface="Calibri"/>
              <a:buNone/>
            </a:pPr>
            <a:r>
              <a:rPr lang="fi-FI"/>
              <a:t>The Made in -tag only tells about the finishing phases of the product. Understanding about raw materials and working steps can be </a:t>
            </a:r>
            <a:r>
              <a:rPr lang="fi-FI"/>
              <a:t>broadened by researching and considering e.g. local products: If design and sales are Finnish, how big a part of the production or raw materials are Finnish? Would it be possible to produce all raw materials and manufacture each step of the chain in Finland?</a:t>
            </a:r>
            <a:endParaRPr/>
          </a:p>
          <a:p>
            <a:pPr indent="0" lvl="0" marL="0" marR="0" rtl="0" algn="l">
              <a:lnSpc>
                <a:spcPct val="100000"/>
              </a:lnSpc>
              <a:spcBef>
                <a:spcPts val="360"/>
              </a:spcBef>
              <a:spcAft>
                <a:spcPts val="0"/>
              </a:spcAft>
              <a:buClr>
                <a:schemeClr val="dk1"/>
              </a:buClr>
              <a:buSzPts val="1200"/>
              <a:buFont typeface="Calibri"/>
              <a:buNone/>
            </a:pPr>
            <a:r>
              <a:t/>
            </a:r>
            <a:endParaRPr/>
          </a:p>
          <a:p>
            <a:pPr indent="0" lvl="0" marL="0" marR="0" rtl="0" algn="l">
              <a:lnSpc>
                <a:spcPct val="100000"/>
              </a:lnSpc>
              <a:spcBef>
                <a:spcPts val="360"/>
              </a:spcBef>
              <a:spcAft>
                <a:spcPts val="0"/>
              </a:spcAft>
              <a:buClr>
                <a:schemeClr val="dk1"/>
              </a:buClr>
              <a:buSzPts val="1200"/>
              <a:buFont typeface="Calibri"/>
              <a:buNone/>
            </a:pPr>
            <a:r>
              <a:rPr lang="fi-FI"/>
              <a:t>To think: How many also buys </a:t>
            </a:r>
            <a:r>
              <a:rPr lang="fi-FI"/>
              <a:t>electronics</a:t>
            </a:r>
            <a:r>
              <a:rPr lang="fi-FI"/>
              <a:t> and clothes online? How does the e-commerce and currency effect the sales and consumption of products (what kind of good or bad effects on Finland or globally)? </a:t>
            </a:r>
            <a:endParaRPr i="0" sz="1200" u="none" cap="none" strike="noStrike">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fi-FI" sz="1200" u="none">
                <a:solidFill>
                  <a:srgbClr val="000000"/>
                </a:solidFill>
                <a:latin typeface="Calibri"/>
                <a:ea typeface="Calibri"/>
                <a:cs typeface="Calibri"/>
                <a:sym typeface="Calibri"/>
              </a:rPr>
              <a:t>‹#›</a:t>
            </a:fld>
            <a:endParaRPr b="0" sz="1200" u="none">
              <a:solidFill>
                <a:srgbClr val="000000"/>
              </a:solidFill>
              <a:latin typeface="Calibri"/>
              <a:ea typeface="Calibri"/>
              <a:cs typeface="Calibri"/>
              <a:sym typeface="Calibri"/>
            </a:endParaRPr>
          </a:p>
        </p:txBody>
      </p:sp>
      <p:sp>
        <p:nvSpPr>
          <p:cNvPr id="121" name="Google Shape;12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2" name="Google Shape;122;p5: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lang="fi-FI"/>
              <a:t>Map</a:t>
            </a:r>
            <a:r>
              <a:rPr i="0" lang="fi-FI" sz="1200" u="none" cap="none" strike="noStrike">
                <a:solidFill>
                  <a:schemeClr val="dk1"/>
                </a:solidFill>
              </a:rPr>
              <a:t>: Fair</a:t>
            </a:r>
            <a:r>
              <a:rPr lang="fi-FI"/>
              <a:t>p</a:t>
            </a:r>
            <a:r>
              <a:rPr i="0" lang="fi-FI" sz="1200" u="none" cap="none" strike="noStrike">
                <a:solidFill>
                  <a:schemeClr val="dk1"/>
                </a:solidFill>
              </a:rPr>
              <a:t>hone.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1020"/>
              <a:buFont typeface="Calibri"/>
              <a:buNone/>
            </a:pPr>
            <a:r>
              <a:rPr lang="fi-FI"/>
              <a:t>Sustainable consumer can have an affect on the society in addition to voting, by acting through art and innovations. Here is one part of Studio Drift -art </a:t>
            </a:r>
            <a:r>
              <a:rPr lang="fi-FI"/>
              <a:t>collective’s piece from the Materialism collection in which the artists </a:t>
            </a:r>
            <a:r>
              <a:rPr lang="fi-FI"/>
              <a:t> bring out the materials of each products as well as the amounts of them in forms of cubes. These artworks were on display at Amos Rex museum in Helsinki. </a:t>
            </a:r>
            <a:r>
              <a:rPr lang="fi-FI">
                <a:solidFill>
                  <a:srgbClr val="FF9900"/>
                </a:solidFill>
              </a:rPr>
              <a:t>The other picture is of a Fair Mouse: the chart explains the materials and parts as well as the production phases of electronics.  </a:t>
            </a:r>
            <a:endParaRPr>
              <a:solidFill>
                <a:srgbClr val="FF9900"/>
              </a:solidFill>
            </a:endParaRPr>
          </a:p>
          <a:p>
            <a:pPr indent="0" lvl="0" marL="0" marR="0" rtl="0" algn="l">
              <a:lnSpc>
                <a:spcPct val="80000"/>
              </a:lnSpc>
              <a:spcBef>
                <a:spcPts val="0"/>
              </a:spcBef>
              <a:spcAft>
                <a:spcPts val="0"/>
              </a:spcAft>
              <a:buClr>
                <a:schemeClr val="dk1"/>
              </a:buClr>
              <a:buSzPts val="1020"/>
              <a:buFont typeface="Calibri"/>
              <a:buNone/>
            </a:pPr>
            <a:r>
              <a:t/>
            </a:r>
            <a:endParaRPr/>
          </a:p>
          <a:p>
            <a:pPr indent="0" lvl="0" marL="0" rtl="0" algn="l">
              <a:lnSpc>
                <a:spcPct val="80000"/>
              </a:lnSpc>
              <a:spcBef>
                <a:spcPts val="306"/>
              </a:spcBef>
              <a:spcAft>
                <a:spcPts val="0"/>
              </a:spcAft>
              <a:buClr>
                <a:schemeClr val="dk1"/>
              </a:buClr>
              <a:buSzPts val="1400"/>
              <a:buFont typeface="Arial"/>
              <a:buNone/>
            </a:pPr>
            <a:r>
              <a:rPr lang="fi-FI"/>
              <a:t>Studio Drift, iPhone 4 (2018) - From biggest to smallest amount of raw material:</a:t>
            </a:r>
            <a:endParaRPr/>
          </a:p>
          <a:p>
            <a:pPr indent="0" lvl="0" marL="0" rtl="0" algn="l">
              <a:lnSpc>
                <a:spcPct val="80000"/>
              </a:lnSpc>
              <a:spcBef>
                <a:spcPts val="306"/>
              </a:spcBef>
              <a:spcAft>
                <a:spcPts val="0"/>
              </a:spcAft>
              <a:buClr>
                <a:schemeClr val="dk1"/>
              </a:buClr>
              <a:buSzPts val="1400"/>
              <a:buFont typeface="Arial"/>
              <a:buNone/>
            </a:pPr>
            <a:r>
              <a:t/>
            </a:r>
            <a:endParaRPr/>
          </a:p>
          <a:p>
            <a:pPr indent="0" lvl="0" marL="0" rtl="0" algn="l">
              <a:lnSpc>
                <a:spcPct val="80000"/>
              </a:lnSpc>
              <a:spcBef>
                <a:spcPts val="306"/>
              </a:spcBef>
              <a:spcAft>
                <a:spcPts val="0"/>
              </a:spcAft>
              <a:buClr>
                <a:schemeClr val="dk1"/>
              </a:buClr>
              <a:buSzPts val="1400"/>
              <a:buFont typeface="Arial"/>
              <a:buNone/>
            </a:pPr>
            <a:r>
              <a:rPr lang="fi-FI"/>
              <a:t>glass / stainless steel / polycarbonate / LiCo / lead / PVC / PMMA / glass fibre / copper / </a:t>
            </a:r>
            <a:r>
              <a:rPr lang="fi-FI"/>
              <a:t>polyethylene</a:t>
            </a:r>
            <a:r>
              <a:rPr lang="fi-FI"/>
              <a:t> / PET / aluminium / silicone / </a:t>
            </a:r>
            <a:r>
              <a:rPr lang="fi-FI"/>
              <a:t>silicone</a:t>
            </a:r>
            <a:r>
              <a:rPr lang="fi-FI"/>
              <a:t> rubber / PVA / kapton tape / ceramics / magnet / tin / PEN + PET / nickel / foam / silver / tantalum / </a:t>
            </a:r>
            <a:r>
              <a:rPr lang="fi-FI"/>
              <a:t>phosphor</a:t>
            </a:r>
            <a:r>
              <a:rPr lang="fi-FI"/>
              <a:t> / nylon / tungsten / gallium / </a:t>
            </a:r>
            <a:r>
              <a:rPr lang="fi-FI"/>
              <a:t>cobalt</a:t>
            </a:r>
            <a:r>
              <a:rPr lang="fi-FI"/>
              <a:t> / arsenic / cold </a:t>
            </a:r>
            <a:endParaRPr/>
          </a:p>
          <a:p>
            <a:pPr indent="0" lvl="0" marL="0" rtl="0" algn="l">
              <a:lnSpc>
                <a:spcPct val="80000"/>
              </a:lnSpc>
              <a:spcBef>
                <a:spcPts val="306"/>
              </a:spcBef>
              <a:spcAft>
                <a:spcPts val="0"/>
              </a:spcAft>
              <a:buClr>
                <a:schemeClr val="dk1"/>
              </a:buClr>
              <a:buSzPts val="1400"/>
              <a:buFont typeface="Arial"/>
              <a:buNone/>
            </a:pPr>
            <a:r>
              <a:t/>
            </a:r>
            <a:endParaRPr/>
          </a:p>
          <a:p>
            <a:pPr indent="0" lvl="0" marL="0" marR="0" rtl="0" algn="l">
              <a:lnSpc>
                <a:spcPct val="80000"/>
              </a:lnSpc>
              <a:spcBef>
                <a:spcPts val="306"/>
              </a:spcBef>
              <a:spcAft>
                <a:spcPts val="0"/>
              </a:spcAft>
              <a:buSzPts val="1400"/>
              <a:buNone/>
            </a:pPr>
            <a:r>
              <a:t/>
            </a:r>
            <a:endParaRPr/>
          </a:p>
        </p:txBody>
      </p:sp>
      <p:sp>
        <p:nvSpPr>
          <p:cNvPr id="129" name="Google Shape;12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fi-FI"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lang="fi-FI"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
        <p:nvSpPr>
          <p:cNvPr id="137" name="Google Shape;13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38" name="Google Shape;138;p7: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400"/>
              <a:buNone/>
            </a:pPr>
            <a:r>
              <a:rPr lang="fi-FI"/>
              <a:t>The instructions, pictures and information about the photo </a:t>
            </a:r>
            <a:r>
              <a:rPr lang="fi-FI"/>
              <a:t>exercise</a:t>
            </a:r>
            <a:r>
              <a:rPr lang="fi-FI"/>
              <a:t> can be found in Eetti’s webpage: </a:t>
            </a:r>
            <a:r>
              <a:rPr b="0" i="0" lang="fi-FI" sz="1200" u="none" cap="none" strike="noStrike">
                <a:solidFill>
                  <a:schemeClr val="dk1"/>
                </a:solidFill>
                <a:latin typeface="Calibri"/>
                <a:ea typeface="Calibri"/>
                <a:cs typeface="Calibri"/>
                <a:sym typeface="Calibri"/>
              </a:rPr>
              <a:t>www.eetti.fi/oppimateriaalit/elektroniikka. The</a:t>
            </a:r>
            <a:r>
              <a:rPr lang="fi-FI"/>
              <a:t> </a:t>
            </a:r>
            <a:r>
              <a:rPr lang="fi-FI"/>
              <a:t>exercise</a:t>
            </a:r>
            <a:r>
              <a:rPr lang="fi-FI"/>
              <a:t> begins with handing out photos connected to production. Then the problem photos will be distributed. There’s not one right answer to the </a:t>
            </a:r>
            <a:r>
              <a:rPr lang="fi-FI"/>
              <a:t>exercise, some photos could be suited for several parts of the supply chain, and some might have several explanations. Some are harder, some easier - you might want to ask if some of the photos is particularly difficult or of which they are not sure of (what happens in that photo and where in the supply chain could be situated).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45" name="Google Shape;14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rPr lang="fi-FI"/>
              <a:t>Hand out the photos, which show the challenges of sustainable development: tillage caused my mining, forest destruction, the lack of security in the mines, child labour, contamination of local waters due to mining, emissions and smog caused by manufacturing and forest fires, problems of a factory worker, e-waste and the lack of recycling it, dumping the waste into developing </a:t>
            </a:r>
            <a:r>
              <a:rPr lang="fi-FI"/>
              <a:t>countries</a:t>
            </a:r>
            <a:r>
              <a:rPr lang="fi-FI"/>
              <a:t>, recycling by combusting. </a:t>
            </a:r>
            <a:endParaRPr/>
          </a:p>
          <a:p>
            <a:pPr indent="-228600" lvl="0" marL="457200" marR="0" rtl="0" algn="l">
              <a:lnSpc>
                <a:spcPct val="100000"/>
              </a:lnSpc>
              <a:spcBef>
                <a:spcPts val="360"/>
              </a:spcBef>
              <a:spcAft>
                <a:spcPts val="0"/>
              </a:spcAft>
              <a:buSzPts val="1400"/>
              <a:buNone/>
            </a:pPr>
            <a:r>
              <a:t/>
            </a:r>
            <a:endParaRPr/>
          </a:p>
          <a:p>
            <a:pPr indent="-228600" lvl="0" marL="457200" marR="0" rtl="0" algn="l">
              <a:lnSpc>
                <a:spcPct val="100000"/>
              </a:lnSpc>
              <a:spcBef>
                <a:spcPts val="360"/>
              </a:spcBef>
              <a:spcAft>
                <a:spcPts val="0"/>
              </a:spcAft>
              <a:buSzPts val="1400"/>
              <a:buNone/>
            </a:pPr>
            <a:r>
              <a:rPr lang="fi-FI"/>
              <a:t>Some are harder, some easier - you might want to ask if some of the photos is particularly difficult or of which they are not sure of (what happens in that photo and where in the supply chain could be situated). </a:t>
            </a:r>
            <a:endParaRPr/>
          </a:p>
          <a:p>
            <a:pPr indent="0" lvl="0" marL="228600" marR="0" rtl="0" algn="l">
              <a:lnSpc>
                <a:spcPct val="100000"/>
              </a:lnSpc>
              <a:spcBef>
                <a:spcPts val="360"/>
              </a:spcBef>
              <a:spcAft>
                <a:spcPts val="0"/>
              </a:spcAft>
              <a:buSzPts val="1400"/>
              <a:buNone/>
            </a:pPr>
            <a:r>
              <a:t/>
            </a:r>
            <a:endParaRPr/>
          </a:p>
          <a:p>
            <a:pPr indent="-228600" lvl="0" marL="457200" marR="0" rtl="0" algn="l">
              <a:lnSpc>
                <a:spcPct val="100000"/>
              </a:lnSpc>
              <a:spcBef>
                <a:spcPts val="360"/>
              </a:spcBef>
              <a:spcAft>
                <a:spcPts val="0"/>
              </a:spcAft>
              <a:buSzPts val="1400"/>
              <a:buNone/>
            </a:pPr>
            <a:r>
              <a:t/>
            </a:r>
            <a:endParaRPr/>
          </a:p>
          <a:p>
            <a:pPr indent="-228600" lvl="0" marL="457200" marR="0" rtl="0" algn="l">
              <a:lnSpc>
                <a:spcPct val="100000"/>
              </a:lnSpc>
              <a:spcBef>
                <a:spcPts val="360"/>
              </a:spcBef>
              <a:spcAft>
                <a:spcPts val="0"/>
              </a:spcAft>
              <a:buSzPts val="1400"/>
              <a:buNone/>
            </a:pPr>
            <a:r>
              <a:rPr lang="fi-FI"/>
              <a:t>These side notes “aaaah” and “yay” can be removed, but sometimes a little humour amongst the seriourness of these issues in welcome. </a:t>
            </a:r>
            <a:endParaRPr/>
          </a:p>
        </p:txBody>
      </p:sp>
      <p:sp>
        <p:nvSpPr>
          <p:cNvPr id="155" name="Google Shape;155;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fi-F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5" name="Shape 15"/>
        <p:cNvGrpSpPr/>
        <p:nvPr/>
      </p:nvGrpSpPr>
      <p:grpSpPr>
        <a:xfrm>
          <a:off x="0" y="0"/>
          <a:ext cx="0" cy="0"/>
          <a:chOff x="0" y="0"/>
          <a:chExt cx="0" cy="0"/>
        </a:xfrm>
      </p:grpSpPr>
      <p:sp>
        <p:nvSpPr>
          <p:cNvPr id="16" name="Google Shape;16;p23"/>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23"/>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4" name="Google Shape;74;p32"/>
          <p:cNvSpPr txBox="1"/>
          <p:nvPr>
            <p:ph idx="1" type="body"/>
          </p:nvPr>
        </p:nvSpPr>
        <p:spPr>
          <a:xfrm rot="5400000">
            <a:off x="2396331" y="57944"/>
            <a:ext cx="4351338" cy="7886700"/>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5" name="Google Shape;75;p3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32"/>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4623593" y="2285206"/>
            <a:ext cx="5811838" cy="1971675"/>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80" name="Google Shape;80;p33"/>
          <p:cNvSpPr txBox="1"/>
          <p:nvPr>
            <p:ph idx="1" type="body"/>
          </p:nvPr>
        </p:nvSpPr>
        <p:spPr>
          <a:xfrm rot="5400000">
            <a:off x="623093" y="370681"/>
            <a:ext cx="5811838" cy="5800725"/>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1" name="Google Shape;81;p33"/>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33"/>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9" name="Shape 19"/>
        <p:cNvGrpSpPr/>
        <p:nvPr/>
      </p:nvGrpSpPr>
      <p:grpSpPr>
        <a:xfrm>
          <a:off x="0" y="0"/>
          <a:ext cx="0" cy="0"/>
          <a:chOff x="0" y="0"/>
          <a:chExt cx="0" cy="0"/>
        </a:xfrm>
      </p:grpSpPr>
      <p:sp>
        <p:nvSpPr>
          <p:cNvPr id="20" name="Google Shape;20;p24"/>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1" name="Google Shape;21;p24"/>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2" name="Google Shape;22;p24"/>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24"/>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5" name="Shape 25"/>
        <p:cNvGrpSpPr/>
        <p:nvPr/>
      </p:nvGrpSpPr>
      <p:grpSpPr>
        <a:xfrm>
          <a:off x="0" y="0"/>
          <a:ext cx="0" cy="0"/>
          <a:chOff x="0" y="0"/>
          <a:chExt cx="0" cy="0"/>
        </a:xfrm>
      </p:grpSpPr>
      <p:sp>
        <p:nvSpPr>
          <p:cNvPr id="26" name="Google Shape;26;p25"/>
          <p:cNvSpPr txBox="1"/>
          <p:nvPr>
            <p:ph type="ctrTitle"/>
          </p:nvPr>
        </p:nvSpPr>
        <p:spPr>
          <a:xfrm>
            <a:off x="1143000" y="1122363"/>
            <a:ext cx="6858000" cy="2387600"/>
          </a:xfrm>
          <a:prstGeom prst="rect">
            <a:avLst/>
          </a:prstGeom>
          <a:noFill/>
          <a:ln>
            <a:noFill/>
          </a:ln>
        </p:spPr>
        <p:txBody>
          <a:bodyPr anchorCtr="0" anchor="b" bIns="91425" lIns="91425" spcFirstLastPara="1" rIns="91425" wrap="square" tIns="91425">
            <a:noAutofit/>
          </a:bodyPr>
          <a:lstStyle>
            <a:lvl1pPr lvl="0" marR="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7" name="Google Shape;27;p25"/>
          <p:cNvSpPr txBox="1"/>
          <p:nvPr>
            <p:ph idx="1" type="subTitle"/>
          </p:nvPr>
        </p:nvSpPr>
        <p:spPr>
          <a:xfrm>
            <a:off x="1143000" y="3602038"/>
            <a:ext cx="6858000" cy="1655762"/>
          </a:xfrm>
          <a:prstGeom prst="rect">
            <a:avLst/>
          </a:prstGeom>
          <a:noFill/>
          <a:ln>
            <a:noFill/>
          </a:ln>
        </p:spPr>
        <p:txBody>
          <a:bodyPr anchorCtr="0" anchor="t" bIns="91425" lIns="91425" spcFirstLastPara="1" rIns="91425" wrap="square" tIns="91425">
            <a:noAutofit/>
          </a:bodyPr>
          <a:lstStyle>
            <a:lvl1pPr lvl="0" marR="0" algn="ctr">
              <a:lnSpc>
                <a:spcPct val="90000"/>
              </a:lnSpc>
              <a:spcBef>
                <a:spcPts val="75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28" name="Google Shape;28;p25"/>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25"/>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26"/>
          <p:cNvSpPr txBox="1"/>
          <p:nvPr>
            <p:ph type="title"/>
          </p:nvPr>
        </p:nvSpPr>
        <p:spPr>
          <a:xfrm>
            <a:off x="623888" y="1709739"/>
            <a:ext cx="7886700" cy="2852737"/>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3" name="Google Shape;33;p26"/>
          <p:cNvSpPr txBox="1"/>
          <p:nvPr>
            <p:ph idx="1" type="body"/>
          </p:nvPr>
        </p:nvSpPr>
        <p:spPr>
          <a:xfrm>
            <a:off x="623888" y="4589464"/>
            <a:ext cx="7886700" cy="1500187"/>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75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34" name="Google Shape;34;p26"/>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26"/>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27"/>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9" name="Google Shape;39;p27"/>
          <p:cNvSpPr txBox="1"/>
          <p:nvPr>
            <p:ph idx="1" type="body"/>
          </p:nvPr>
        </p:nvSpPr>
        <p:spPr>
          <a:xfrm>
            <a:off x="628650" y="1825625"/>
            <a:ext cx="3886200" cy="4351338"/>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0" name="Google Shape;40;p27"/>
          <p:cNvSpPr txBox="1"/>
          <p:nvPr>
            <p:ph idx="2" type="body"/>
          </p:nvPr>
        </p:nvSpPr>
        <p:spPr>
          <a:xfrm>
            <a:off x="4629150" y="1825625"/>
            <a:ext cx="3886200" cy="4351338"/>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1" name="Google Shape;41;p27"/>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27"/>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28"/>
          <p:cNvSpPr txBox="1"/>
          <p:nvPr>
            <p:ph type="title"/>
          </p:nvPr>
        </p:nvSpPr>
        <p:spPr>
          <a:xfrm>
            <a:off x="629841"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6" name="Google Shape;46;p28"/>
          <p:cNvSpPr txBox="1"/>
          <p:nvPr>
            <p:ph idx="1" type="body"/>
          </p:nvPr>
        </p:nvSpPr>
        <p:spPr>
          <a:xfrm>
            <a:off x="629842" y="1681163"/>
            <a:ext cx="3868340" cy="823912"/>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47" name="Google Shape;47;p28"/>
          <p:cNvSpPr txBox="1"/>
          <p:nvPr>
            <p:ph idx="2" type="body"/>
          </p:nvPr>
        </p:nvSpPr>
        <p:spPr>
          <a:xfrm>
            <a:off x="629842" y="2505075"/>
            <a:ext cx="3868340" cy="3684588"/>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8" name="Google Shape;48;p28"/>
          <p:cNvSpPr txBox="1"/>
          <p:nvPr>
            <p:ph idx="3" type="body"/>
          </p:nvPr>
        </p:nvSpPr>
        <p:spPr>
          <a:xfrm>
            <a:off x="4629150" y="1681163"/>
            <a:ext cx="3887391" cy="823912"/>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49" name="Google Shape;49;p28"/>
          <p:cNvSpPr txBox="1"/>
          <p:nvPr>
            <p:ph idx="4" type="body"/>
          </p:nvPr>
        </p:nvSpPr>
        <p:spPr>
          <a:xfrm>
            <a:off x="4629150" y="2505075"/>
            <a:ext cx="3887391" cy="3684588"/>
          </a:xfrm>
          <a:prstGeom prst="rect">
            <a:avLst/>
          </a:prstGeom>
          <a:noFill/>
          <a:ln>
            <a:noFill/>
          </a:ln>
        </p:spPr>
        <p:txBody>
          <a:bodyPr anchorCtr="0" anchor="t" bIns="91425" lIns="91425" spcFirstLastPara="1" rIns="91425" wrap="square" tIns="91425">
            <a:noAutofit/>
          </a:bodyPr>
          <a:lstStyle>
            <a:lvl1pPr indent="-361950" lvl="0" marL="457200" marR="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0" name="Google Shape;50;p28"/>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28"/>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29"/>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5" name="Google Shape;55;p29"/>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29"/>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0" name="Google Shape;60;p30"/>
          <p:cNvSpPr txBox="1"/>
          <p:nvPr>
            <p:ph idx="1" type="body"/>
          </p:nvPr>
        </p:nvSpPr>
        <p:spPr>
          <a:xfrm>
            <a:off x="3887391" y="987426"/>
            <a:ext cx="4629150" cy="4873625"/>
          </a:xfrm>
          <a:prstGeom prst="rect">
            <a:avLst/>
          </a:prstGeom>
          <a:noFill/>
          <a:ln>
            <a:noFill/>
          </a:ln>
        </p:spPr>
        <p:txBody>
          <a:bodyPr anchorCtr="0" anchor="t" bIns="91425" lIns="91425" spcFirstLastPara="1" rIns="91425" wrap="square" tIns="91425">
            <a:noAutofit/>
          </a:bodyPr>
          <a:lstStyle>
            <a:lvl1pPr indent="-381000" lvl="0" marL="457200" marR="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61" name="Google Shape;61;p30"/>
          <p:cNvSpPr txBox="1"/>
          <p:nvPr>
            <p:ph idx="2"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2pPr>
            <a:lvl3pPr indent="-228600" lvl="2" marL="1371600" marR="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4pPr>
            <a:lvl5pPr indent="-228600" lvl="4" marL="2286000" marR="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5pPr>
            <a:lvl6pPr indent="-228600" lvl="5" marL="2743200" marR="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6pPr>
            <a:lvl7pPr indent="-228600" lvl="6" marL="3200400" marR="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7pPr>
            <a:lvl8pPr indent="-228600" lvl="7" marL="3657600" marR="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8pPr>
            <a:lvl9pPr indent="-228600" lvl="8" marL="4114800" marR="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9pPr>
          </a:lstStyle>
          <a:p/>
        </p:txBody>
      </p:sp>
      <p:sp>
        <p:nvSpPr>
          <p:cNvPr id="62" name="Google Shape;62;p30"/>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30"/>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7" name="Google Shape;67;p31"/>
          <p:cNvSpPr/>
          <p:nvPr>
            <p:ph idx="2" type="pic"/>
          </p:nvPr>
        </p:nvSpPr>
        <p:spPr>
          <a:xfrm>
            <a:off x="3887391" y="987426"/>
            <a:ext cx="4629150" cy="4873625"/>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8" name="Google Shape;68;p31"/>
          <p:cNvSpPr txBox="1"/>
          <p:nvPr>
            <p:ph idx="1"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2pPr>
            <a:lvl3pPr indent="-228600" lvl="2" marL="1371600" marR="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4pPr>
            <a:lvl5pPr indent="-228600" lvl="4" marL="2286000" marR="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5pPr>
            <a:lvl6pPr indent="-228600" lvl="5" marL="2743200" marR="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6pPr>
            <a:lvl7pPr indent="-228600" lvl="6" marL="3200400" marR="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7pPr>
            <a:lvl8pPr indent="-228600" lvl="7" marL="3657600" marR="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8pPr>
            <a:lvl9pPr indent="-228600" lvl="8" marL="4114800" marR="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9pPr>
          </a:lstStyle>
          <a:p/>
        </p:txBody>
      </p:sp>
      <p:sp>
        <p:nvSpPr>
          <p:cNvPr id="69" name="Google Shape;69;p31"/>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31"/>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9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3028950" y="6356351"/>
            <a:ext cx="3086100" cy="365125"/>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FI"/>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11.jpg"/><Relationship Id="rId5" Type="http://schemas.openxmlformats.org/officeDocument/2006/relationships/hyperlink" Target="https://www.youtube.com/watch?v=qhbliUq0_r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18.png"/><Relationship Id="rId5"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15.jpg"/><Relationship Id="rId5" Type="http://schemas.openxmlformats.org/officeDocument/2006/relationships/image" Target="../media/image27.png"/><Relationship Id="rId6"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mailto:lehtihelena@gmail.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21.jpg"/><Relationship Id="rId9" Type="http://schemas.openxmlformats.org/officeDocument/2006/relationships/hyperlink" Target="http://www.hairikot.voima.fi" TargetMode="External"/><Relationship Id="rId5" Type="http://schemas.openxmlformats.org/officeDocument/2006/relationships/image" Target="../media/image28.png"/><Relationship Id="rId6" Type="http://schemas.openxmlformats.org/officeDocument/2006/relationships/image" Target="../media/image33.jpg"/><Relationship Id="rId7" Type="http://schemas.openxmlformats.org/officeDocument/2006/relationships/hyperlink" Target="http://www.eetti.fi/" TargetMode="External"/><Relationship Id="rId8" Type="http://schemas.openxmlformats.org/officeDocument/2006/relationships/hyperlink" Target="http://www.kuilutumpeen.f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hyperlink" Target="https://www.facebook.com/apple/videos/171402777870827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9.jp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vimeo.com/143602053"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3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30.jpg"/><Relationship Id="rId5" Type="http://schemas.openxmlformats.org/officeDocument/2006/relationships/image" Target="../media/image23.jpg"/><Relationship Id="rId6"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
          <p:cNvSpPr/>
          <p:nvPr/>
        </p:nvSpPr>
        <p:spPr>
          <a:xfrm>
            <a:off x="2796478" y="440265"/>
            <a:ext cx="3302640" cy="3670920"/>
          </a:xfrm>
          <a:custGeom>
            <a:rect b="b" l="l" r="r" t="t"/>
            <a:pathLst>
              <a:path extrusionOk="0" h="21600" w="21600">
                <a:moveTo>
                  <a:pt x="0" y="0"/>
                </a:moveTo>
                <a:lnTo>
                  <a:pt x="21600" y="0"/>
                </a:lnTo>
                <a:lnTo>
                  <a:pt x="21600" y="21600"/>
                </a:lnTo>
                <a:lnTo>
                  <a:pt x="0" y="21600"/>
                </a:lnTo>
                <a:lnTo>
                  <a:pt x="0" y="0"/>
                </a:lnTo>
                <a:close/>
              </a:path>
            </a:pathLst>
          </a:custGeom>
          <a:blipFill rotWithShape="1">
            <a:blip r:embed="rId3">
              <a:alphaModFix/>
            </a:blip>
            <a:stretch>
              <a:fillRect b="0" l="0" r="0" t="0"/>
            </a:stretch>
          </a:blipFill>
          <a:ln>
            <a:noFill/>
          </a:ln>
        </p:spPr>
        <p:txBody>
          <a:bodyPr anchorCtr="1"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800"/>
              <a:buFont typeface="Arial"/>
              <a:buNone/>
            </a:pPr>
            <a:r>
              <a:rPr b="0" i="0" lang="fi-FI"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
        <p:nvSpPr>
          <p:cNvPr id="91" name="Google Shape;91;p1"/>
          <p:cNvSpPr/>
          <p:nvPr/>
        </p:nvSpPr>
        <p:spPr>
          <a:xfrm>
            <a:off x="1030500" y="4434825"/>
            <a:ext cx="6574500" cy="7398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2800"/>
              <a:buFont typeface="Arial"/>
              <a:buNone/>
            </a:pPr>
            <a:r>
              <a:rPr b="0" i="0" lang="fi-FI" sz="2800" u="none" cap="none" strike="noStrike">
                <a:solidFill>
                  <a:srgbClr val="000000"/>
                </a:solidFill>
                <a:latin typeface="Arial"/>
                <a:ea typeface="Arial"/>
                <a:cs typeface="Arial"/>
                <a:sym typeface="Arial"/>
              </a:rPr>
              <a:t>Phones and subvertising</a:t>
            </a:r>
            <a:endParaRPr b="0" i="0" sz="1800" u="none" cap="none" strike="noStrike">
              <a:solidFill>
                <a:srgbClr val="000000"/>
              </a:solidFill>
              <a:latin typeface="Arial"/>
              <a:ea typeface="Arial"/>
              <a:cs typeface="Arial"/>
              <a:sym typeface="Arial"/>
            </a:endParaRPr>
          </a:p>
        </p:txBody>
      </p:sp>
      <p:sp>
        <p:nvSpPr>
          <p:cNvPr id="92" name="Google Shape;92;p1"/>
          <p:cNvSpPr/>
          <p:nvPr/>
        </p:nvSpPr>
        <p:spPr>
          <a:xfrm>
            <a:off x="135890" y="5498279"/>
            <a:ext cx="8872220"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accent1"/>
              </a:solidFill>
              <a:latin typeface="Calibri"/>
              <a:ea typeface="Calibri"/>
              <a:cs typeface="Calibri"/>
              <a:sym typeface="Calibri"/>
            </a:endParaRPr>
          </a:p>
        </p:txBody>
      </p:sp>
      <p:sp>
        <p:nvSpPr>
          <p:cNvPr id="93" name="Google Shape;93;p1"/>
          <p:cNvSpPr/>
          <p:nvPr/>
        </p:nvSpPr>
        <p:spPr>
          <a:xfrm>
            <a:off x="2098050" y="6109950"/>
            <a:ext cx="47469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fi-FI" sz="1400" u="none" cap="none" strike="noStrike">
                <a:solidFill>
                  <a:schemeClr val="dk1"/>
                </a:solidFill>
                <a:latin typeface="Calibri"/>
                <a:ea typeface="Calibri"/>
                <a:cs typeface="Calibri"/>
                <a:sym typeface="Calibri"/>
              </a:rPr>
              <a:t>Workshop by Eeva Kemppainen, </a:t>
            </a:r>
            <a:r>
              <a:rPr lang="fi-FI">
                <a:solidFill>
                  <a:schemeClr val="dk1"/>
                </a:solidFill>
                <a:latin typeface="Calibri"/>
                <a:ea typeface="Calibri"/>
                <a:cs typeface="Calibri"/>
                <a:sym typeface="Calibri"/>
              </a:rPr>
              <a:t>t</a:t>
            </a:r>
            <a:r>
              <a:rPr lang="fi-FI">
                <a:solidFill>
                  <a:schemeClr val="dk1"/>
                </a:solidFill>
                <a:latin typeface="Calibri"/>
                <a:ea typeface="Calibri"/>
                <a:cs typeface="Calibri"/>
                <a:sym typeface="Calibri"/>
              </a:rPr>
              <a:t>ranslated by Helena Lehti</a:t>
            </a:r>
            <a:endParaRPr>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lang="fi-FI">
                <a:solidFill>
                  <a:schemeClr val="dk1"/>
                </a:solidFill>
                <a:latin typeface="Calibri"/>
                <a:ea typeface="Calibri"/>
                <a:cs typeface="Calibri"/>
                <a:sym typeface="Calibri"/>
              </a:rPr>
              <a:t>Pro Ethical Trade Finland, </a:t>
            </a:r>
            <a:r>
              <a:rPr b="0" i="0" lang="fi-FI" sz="1400" u="none" cap="none" strike="noStrike">
                <a:solidFill>
                  <a:schemeClr val="dk1"/>
                </a:solidFill>
                <a:latin typeface="Calibri"/>
                <a:ea typeface="Calibri"/>
                <a:cs typeface="Calibri"/>
                <a:sym typeface="Calibri"/>
              </a:rPr>
              <a:t>2019</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10"/>
          <p:cNvSpPr txBox="1"/>
          <p:nvPr>
            <p:ph idx="1" type="body"/>
          </p:nvPr>
        </p:nvSpPr>
        <p:spPr>
          <a:xfrm>
            <a:off x="520325" y="603975"/>
            <a:ext cx="7886700" cy="1674003"/>
          </a:xfrm>
          <a:prstGeom prst="rect">
            <a:avLst/>
          </a:prstGeom>
          <a:noFill/>
          <a:ln>
            <a:noFill/>
          </a:ln>
        </p:spPr>
        <p:txBody>
          <a:bodyPr anchorCtr="0" anchor="t" bIns="91425" lIns="91425" spcFirstLastPara="1" rIns="91425" wrap="square" tIns="91425">
            <a:noAutofit/>
          </a:bodyPr>
          <a:lstStyle/>
          <a:p>
            <a:pPr indent="0" lvl="0" marL="95250" rtl="0" algn="ctr">
              <a:lnSpc>
                <a:spcPct val="90000"/>
              </a:lnSpc>
              <a:spcBef>
                <a:spcPts val="750"/>
              </a:spcBef>
              <a:spcAft>
                <a:spcPts val="0"/>
              </a:spcAft>
              <a:buSzPts val="2100"/>
              <a:buNone/>
            </a:pPr>
            <a:r>
              <a:rPr lang="fi-FI" sz="4400">
                <a:solidFill>
                  <a:schemeClr val="accent2"/>
                </a:solidFill>
              </a:rPr>
              <a:t>YAY, SOLUTIONS EVERYWHERE!</a:t>
            </a:r>
            <a:endParaRPr sz="4000"/>
          </a:p>
        </p:txBody>
      </p:sp>
      <p:pic>
        <p:nvPicPr>
          <p:cNvPr id="166" name="Google Shape;166;p10"/>
          <p:cNvPicPr preferRelativeResize="0"/>
          <p:nvPr/>
        </p:nvPicPr>
        <p:blipFill rotWithShape="1">
          <a:blip r:embed="rId3">
            <a:alphaModFix/>
          </a:blip>
          <a:srcRect b="0" l="0" r="0" t="0"/>
          <a:stretch/>
        </p:blipFill>
        <p:spPr>
          <a:xfrm rot="-1418563">
            <a:off x="818130" y="3623817"/>
            <a:ext cx="2746789" cy="2060091"/>
          </a:xfrm>
          <a:prstGeom prst="rect">
            <a:avLst/>
          </a:prstGeom>
          <a:noFill/>
          <a:ln>
            <a:noFill/>
          </a:ln>
        </p:spPr>
      </p:pic>
      <p:sp>
        <p:nvSpPr>
          <p:cNvPr id="167" name="Google Shape;167;p10"/>
          <p:cNvSpPr txBox="1"/>
          <p:nvPr/>
        </p:nvSpPr>
        <p:spPr>
          <a:xfrm>
            <a:off x="4463675" y="3159499"/>
            <a:ext cx="4219500" cy="264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fi-FI" sz="2800" u="none" cap="none" strike="noStrike">
                <a:solidFill>
                  <a:schemeClr val="dk1"/>
                </a:solidFill>
                <a:latin typeface="Calibri"/>
                <a:ea typeface="Calibri"/>
                <a:cs typeface="Calibri"/>
                <a:sym typeface="Calibri"/>
              </a:rPr>
              <a:t>Let’s focus on solutions through subvertising, memes and social media.</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11"/>
          <p:cNvSpPr/>
          <p:nvPr/>
        </p:nvSpPr>
        <p:spPr>
          <a:xfrm>
            <a:off x="5148360" y="6299200"/>
            <a:ext cx="1798540" cy="3978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000000"/>
              </a:buClr>
              <a:buSzPts val="1800"/>
              <a:buFont typeface="Arial"/>
              <a:buNone/>
            </a:pPr>
            <a:r>
              <a:rPr b="0" i="0" lang="fi-FI" sz="1800" u="none" cap="none" strike="noStrike">
                <a:solidFill>
                  <a:srgbClr val="000000"/>
                </a:solidFill>
                <a:latin typeface="Calibri"/>
                <a:ea typeface="Calibri"/>
                <a:cs typeface="Calibri"/>
                <a:sym typeface="Calibri"/>
              </a:rPr>
              <a:t>Honest, Voima</a:t>
            </a:r>
            <a:r>
              <a:rPr b="0" i="0" lang="fi-FI" sz="24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175" name="Google Shape;175;p11"/>
          <p:cNvSpPr/>
          <p:nvPr/>
        </p:nvSpPr>
        <p:spPr>
          <a:xfrm>
            <a:off x="5075080" y="432100"/>
            <a:ext cx="3743640" cy="50378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000000"/>
              </a:buClr>
              <a:buSzPts val="2800"/>
              <a:buFont typeface="Arial"/>
              <a:buNone/>
            </a:pPr>
            <a:r>
              <a:rPr b="0" i="0" lang="fi-FI" sz="2800" u="none" cap="none" strike="noStrike">
                <a:solidFill>
                  <a:srgbClr val="E46C0A"/>
                </a:solidFill>
                <a:latin typeface="Calibri"/>
                <a:ea typeface="Calibri"/>
                <a:cs typeface="Calibri"/>
                <a:sym typeface="Calibri"/>
              </a:rPr>
              <a:t>Subvertising</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fi-FI" sz="2400" u="none" cap="none" strike="noStrike">
                <a:solidFill>
                  <a:srgbClr val="000000"/>
                </a:solidFill>
                <a:latin typeface="Calibri"/>
                <a:ea typeface="Calibri"/>
                <a:cs typeface="Calibri"/>
                <a:sym typeface="Calibri"/>
              </a:rPr>
              <a:t>looks at the message of the advertisement and its advertising methods</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fi-FI" sz="2400" u="none" cap="none" strike="noStrike">
                <a:solidFill>
                  <a:srgbClr val="000000"/>
                </a:solidFill>
                <a:latin typeface="Calibri"/>
                <a:ea typeface="Calibri"/>
                <a:cs typeface="Calibri"/>
                <a:sym typeface="Calibri"/>
              </a:rPr>
              <a:t>→  changing the picture, logo or text</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fi-FI" sz="2400" u="none" cap="none" strike="noStrike">
                <a:solidFill>
                  <a:schemeClr val="dk1"/>
                </a:solidFill>
                <a:latin typeface="Calibri"/>
                <a:ea typeface="Calibri"/>
                <a:cs typeface="Calibri"/>
                <a:sym typeface="Calibri"/>
              </a:rPr>
              <a:t>→  presents a counter-message, comment or question</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fi-FI" sz="2400" u="none" cap="none" strike="noStrike">
                <a:solidFill>
                  <a:schemeClr val="dk1"/>
                </a:solidFill>
                <a:latin typeface="Calibri"/>
                <a:ea typeface="Calibri"/>
                <a:cs typeface="Calibri"/>
                <a:sym typeface="Calibri"/>
              </a:rPr>
              <a:t>→  is funny or challenges to think about what is hidden in the advertisement</a:t>
            </a:r>
            <a:endParaRPr b="0" i="0" sz="1800" u="none" cap="none" strike="noStrike">
              <a:solidFill>
                <a:srgbClr val="000000"/>
              </a:solidFill>
              <a:latin typeface="Arial"/>
              <a:ea typeface="Arial"/>
              <a:cs typeface="Arial"/>
              <a:sym typeface="Arial"/>
            </a:endParaRPr>
          </a:p>
        </p:txBody>
      </p:sp>
      <p:pic>
        <p:nvPicPr>
          <p:cNvPr id="176" name="Google Shape;176;p11"/>
          <p:cNvPicPr preferRelativeResize="0"/>
          <p:nvPr/>
        </p:nvPicPr>
        <p:blipFill rotWithShape="1">
          <a:blip r:embed="rId3">
            <a:alphaModFix/>
          </a:blip>
          <a:srcRect b="0" l="0" r="0" t="0"/>
          <a:stretch/>
        </p:blipFill>
        <p:spPr>
          <a:xfrm>
            <a:off x="493224" y="432100"/>
            <a:ext cx="4078774" cy="5993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12"/>
          <p:cNvSpPr/>
          <p:nvPr/>
        </p:nvSpPr>
        <p:spPr>
          <a:xfrm>
            <a:off x="1199789" y="6158516"/>
            <a:ext cx="2408140" cy="3724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000000"/>
              </a:buClr>
              <a:buSzPts val="1800"/>
              <a:buFont typeface="Arial"/>
              <a:buNone/>
            </a:pPr>
            <a:r>
              <a:rPr b="0" i="0" lang="fi-FI" sz="1800" u="none" cap="none" strike="noStrike">
                <a:solidFill>
                  <a:srgbClr val="000000"/>
                </a:solidFill>
                <a:latin typeface="Calibri"/>
                <a:ea typeface="Calibri"/>
                <a:cs typeface="Calibri"/>
                <a:sym typeface="Calibri"/>
              </a:rPr>
              <a:t>Giganttinen, Voima</a:t>
            </a:r>
            <a:r>
              <a:rPr b="0" i="0" lang="fi-FI" sz="24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Arial"/>
              <a:ea typeface="Arial"/>
              <a:cs typeface="Arial"/>
              <a:sym typeface="Arial"/>
            </a:endParaRPr>
          </a:p>
        </p:txBody>
      </p:sp>
      <p:pic>
        <p:nvPicPr>
          <p:cNvPr id="184" name="Google Shape;184;p12"/>
          <p:cNvPicPr preferRelativeResize="0"/>
          <p:nvPr/>
        </p:nvPicPr>
        <p:blipFill rotWithShape="1">
          <a:blip r:embed="rId3">
            <a:alphaModFix/>
          </a:blip>
          <a:srcRect b="0" l="0" r="0" t="0"/>
          <a:stretch/>
        </p:blipFill>
        <p:spPr>
          <a:xfrm>
            <a:off x="448659" y="513244"/>
            <a:ext cx="3910400" cy="5536827"/>
          </a:xfrm>
          <a:prstGeom prst="rect">
            <a:avLst/>
          </a:prstGeom>
          <a:noFill/>
          <a:ln>
            <a:noFill/>
          </a:ln>
        </p:spPr>
      </p:pic>
      <p:pic>
        <p:nvPicPr>
          <p:cNvPr id="185" name="Google Shape;185;p12"/>
          <p:cNvPicPr preferRelativeResize="0"/>
          <p:nvPr/>
        </p:nvPicPr>
        <p:blipFill rotWithShape="1">
          <a:blip r:embed="rId4">
            <a:alphaModFix/>
          </a:blip>
          <a:srcRect b="0" l="0" r="0" t="0"/>
          <a:stretch/>
        </p:blipFill>
        <p:spPr>
          <a:xfrm>
            <a:off x="4572000" y="1253386"/>
            <a:ext cx="4341050" cy="2604630"/>
          </a:xfrm>
          <a:prstGeom prst="rect">
            <a:avLst/>
          </a:prstGeom>
          <a:noFill/>
          <a:ln>
            <a:noFill/>
          </a:ln>
        </p:spPr>
      </p:pic>
      <p:sp>
        <p:nvSpPr>
          <p:cNvPr id="186" name="Google Shape;186;p12"/>
          <p:cNvSpPr/>
          <p:nvPr/>
        </p:nvSpPr>
        <p:spPr>
          <a:xfrm>
            <a:off x="4659682" y="4496844"/>
            <a:ext cx="3660121" cy="382804"/>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000000"/>
              </a:buClr>
              <a:buSzPts val="1800"/>
              <a:buFont typeface="Arial"/>
              <a:buNone/>
            </a:pPr>
            <a:r>
              <a:rPr b="0" i="0" lang="fi-FI" sz="1800" u="none" cap="none" strike="noStrike">
                <a:solidFill>
                  <a:srgbClr val="000000"/>
                </a:solidFill>
                <a:latin typeface="Calibri"/>
                <a:ea typeface="Calibri"/>
                <a:cs typeface="Calibri"/>
                <a:sym typeface="Calibri"/>
              </a:rPr>
              <a:t>Source: Greenpeace</a:t>
            </a:r>
            <a:endParaRPr/>
          </a:p>
          <a:p>
            <a:pPr indent="0" lvl="0" marL="0" marR="0" rtl="0" algn="l">
              <a:lnSpc>
                <a:spcPct val="100000"/>
              </a:lnSpc>
              <a:spcBef>
                <a:spcPts val="0"/>
              </a:spcBef>
              <a:spcAft>
                <a:spcPts val="0"/>
              </a:spcAft>
              <a:buNone/>
            </a:pPr>
            <a:r>
              <a:rPr b="0" i="0" lang="fi-FI" sz="1800" u="sng" cap="none" strike="noStrike">
                <a:solidFill>
                  <a:srgbClr val="000000"/>
                </a:solidFill>
                <a:latin typeface="Arial"/>
                <a:ea typeface="Arial"/>
                <a:cs typeface="Arial"/>
                <a:sym typeface="Arial"/>
                <a:hlinkClick r:id="rId5"/>
              </a:rPr>
              <a:t>https://www.youtube.com/watch?v=qhbliUq0_r4</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13"/>
          <p:cNvSpPr txBox="1"/>
          <p:nvPr/>
        </p:nvSpPr>
        <p:spPr>
          <a:xfrm>
            <a:off x="250813" y="5125825"/>
            <a:ext cx="8229600" cy="1143000"/>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22228B"/>
              </a:buClr>
              <a:buSzPts val="3200"/>
              <a:buFont typeface="Times New Roman"/>
              <a:buNone/>
            </a:pPr>
            <a:r>
              <a:rPr b="0" i="0" lang="fi-FI" sz="2800" u="none" cap="none" strike="noStrike">
                <a:solidFill>
                  <a:srgbClr val="E46C0A"/>
                </a:solidFill>
                <a:latin typeface="Calibri"/>
                <a:ea typeface="Calibri"/>
                <a:cs typeface="Calibri"/>
                <a:sym typeface="Calibri"/>
              </a:rPr>
              <a:t>The Yes Men, iPhone 4 conflict-mineral free </a:t>
            </a:r>
            <a:br>
              <a:rPr b="0" i="0" lang="fi-FI" sz="3200" u="none" cap="none" strike="noStrike">
                <a:solidFill>
                  <a:srgbClr val="E46C0A"/>
                </a:solidFill>
                <a:latin typeface="Calibri"/>
                <a:ea typeface="Calibri"/>
                <a:cs typeface="Calibri"/>
                <a:sym typeface="Calibri"/>
              </a:rPr>
            </a:br>
            <a:r>
              <a:rPr b="0" i="0" lang="fi-FI" sz="1800" u="none" cap="none" strike="noStrike">
                <a:solidFill>
                  <a:srgbClr val="000000"/>
                </a:solidFill>
                <a:latin typeface="Calibri"/>
                <a:ea typeface="Calibri"/>
                <a:cs typeface="Calibri"/>
                <a:sym typeface="Calibri"/>
              </a:rPr>
              <a:t>Parody website, humor performance</a:t>
            </a:r>
            <a:endParaRPr b="0" i="0" sz="1800" u="none" cap="none" strike="noStrike">
              <a:solidFill>
                <a:srgbClr val="000000"/>
              </a:solidFill>
              <a:latin typeface="Calibri"/>
              <a:ea typeface="Calibri"/>
              <a:cs typeface="Calibri"/>
              <a:sym typeface="Calibri"/>
            </a:endParaRPr>
          </a:p>
        </p:txBody>
      </p:sp>
      <p:pic>
        <p:nvPicPr>
          <p:cNvPr id="193" name="Google Shape;193;p13"/>
          <p:cNvPicPr preferRelativeResize="0"/>
          <p:nvPr/>
        </p:nvPicPr>
        <p:blipFill rotWithShape="1">
          <a:blip r:embed="rId3">
            <a:alphaModFix/>
          </a:blip>
          <a:srcRect b="1471" l="0" r="6325" t="0"/>
          <a:stretch/>
        </p:blipFill>
        <p:spPr>
          <a:xfrm>
            <a:off x="3358213" y="601851"/>
            <a:ext cx="5545136" cy="3960812"/>
          </a:xfrm>
          <a:prstGeom prst="rect">
            <a:avLst/>
          </a:prstGeom>
          <a:noFill/>
          <a:ln>
            <a:noFill/>
          </a:ln>
        </p:spPr>
      </p:pic>
      <p:pic>
        <p:nvPicPr>
          <p:cNvPr id="194" name="Google Shape;194;p13"/>
          <p:cNvPicPr preferRelativeResize="0"/>
          <p:nvPr/>
        </p:nvPicPr>
        <p:blipFill rotWithShape="1">
          <a:blip r:embed="rId4">
            <a:alphaModFix/>
          </a:blip>
          <a:srcRect b="15358" l="0" r="-5" t="0"/>
          <a:stretch/>
        </p:blipFill>
        <p:spPr>
          <a:xfrm>
            <a:off x="250825" y="625663"/>
            <a:ext cx="3025775" cy="39131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pic>
        <p:nvPicPr>
          <p:cNvPr id="200" name="Google Shape;200;p14"/>
          <p:cNvPicPr preferRelativeResize="0"/>
          <p:nvPr/>
        </p:nvPicPr>
        <p:blipFill rotWithShape="1">
          <a:blip r:embed="rId3">
            <a:alphaModFix/>
          </a:blip>
          <a:srcRect b="0" l="0" r="0" t="0"/>
          <a:stretch/>
        </p:blipFill>
        <p:spPr>
          <a:xfrm>
            <a:off x="4852812" y="2174201"/>
            <a:ext cx="4130767" cy="4328507"/>
          </a:xfrm>
          <a:prstGeom prst="rect">
            <a:avLst/>
          </a:prstGeom>
          <a:noFill/>
          <a:ln>
            <a:noFill/>
          </a:ln>
        </p:spPr>
      </p:pic>
      <p:pic>
        <p:nvPicPr>
          <p:cNvPr id="201" name="Google Shape;201;p14"/>
          <p:cNvPicPr preferRelativeResize="0"/>
          <p:nvPr/>
        </p:nvPicPr>
        <p:blipFill rotWithShape="1">
          <a:blip r:embed="rId4">
            <a:alphaModFix/>
          </a:blip>
          <a:srcRect b="0" l="0" r="0" t="0"/>
          <a:stretch/>
        </p:blipFill>
        <p:spPr>
          <a:xfrm>
            <a:off x="249321" y="1363767"/>
            <a:ext cx="4130768" cy="2577783"/>
          </a:xfrm>
          <a:prstGeom prst="rect">
            <a:avLst/>
          </a:prstGeom>
          <a:noFill/>
          <a:ln>
            <a:noFill/>
          </a:ln>
        </p:spPr>
      </p:pic>
      <p:sp>
        <p:nvSpPr>
          <p:cNvPr id="202" name="Google Shape;202;p14"/>
          <p:cNvSpPr/>
          <p:nvPr/>
        </p:nvSpPr>
        <p:spPr>
          <a:xfrm>
            <a:off x="481263" y="355292"/>
            <a:ext cx="8061086" cy="1361213"/>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chemeClr val="dk1"/>
              </a:buClr>
              <a:buSzPts val="2800"/>
              <a:buFont typeface="Arial"/>
              <a:buNone/>
            </a:pPr>
            <a:r>
              <a:rPr b="0" i="0" lang="fi-FI" sz="2800" u="none" cap="none" strike="noStrike">
                <a:solidFill>
                  <a:srgbClr val="E46C0A"/>
                </a:solidFill>
                <a:latin typeface="Calibri"/>
                <a:ea typeface="Calibri"/>
                <a:cs typeface="Calibri"/>
                <a:sym typeface="Calibri"/>
              </a:rPr>
              <a:t>Memes </a:t>
            </a:r>
            <a:r>
              <a:rPr b="0" i="0" lang="fi-FI" sz="2400" u="none" cap="none" strike="noStrike">
                <a:solidFill>
                  <a:schemeClr val="dk1"/>
                </a:solidFill>
                <a:latin typeface="Calibri"/>
                <a:ea typeface="Calibri"/>
                <a:cs typeface="Calibri"/>
                <a:sym typeface="Calibri"/>
              </a:rPr>
              <a:t>make use of familiar pictures and dark humor</a:t>
            </a:r>
            <a:endParaRPr b="0" i="0" sz="1800" u="none" cap="none" strike="noStrike">
              <a:solidFill>
                <a:schemeClr val="dk1"/>
              </a:solidFill>
              <a:latin typeface="Arial"/>
              <a:ea typeface="Arial"/>
              <a:cs typeface="Arial"/>
              <a:sym typeface="Arial"/>
            </a:endParaRPr>
          </a:p>
        </p:txBody>
      </p:sp>
      <p:pic>
        <p:nvPicPr>
          <p:cNvPr descr="A group of people around each other&#10;&#10;Description automatically generated" id="203" name="Google Shape;203;p14"/>
          <p:cNvPicPr preferRelativeResize="0"/>
          <p:nvPr/>
        </p:nvPicPr>
        <p:blipFill rotWithShape="1">
          <a:blip r:embed="rId5">
            <a:alphaModFix/>
          </a:blip>
          <a:srcRect b="0" l="0" r="0" t="0"/>
          <a:stretch/>
        </p:blipFill>
        <p:spPr>
          <a:xfrm>
            <a:off x="1123737" y="4077016"/>
            <a:ext cx="2592266" cy="25777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pic>
        <p:nvPicPr>
          <p:cNvPr id="208" name="Google Shape;208;p15"/>
          <p:cNvPicPr preferRelativeResize="0"/>
          <p:nvPr/>
        </p:nvPicPr>
        <p:blipFill rotWithShape="1">
          <a:blip r:embed="rId3">
            <a:alphaModFix/>
          </a:blip>
          <a:srcRect b="0" l="0" r="0" t="0"/>
          <a:stretch/>
        </p:blipFill>
        <p:spPr>
          <a:xfrm>
            <a:off x="387720" y="485775"/>
            <a:ext cx="3057525" cy="2943225"/>
          </a:xfrm>
          <a:prstGeom prst="rect">
            <a:avLst/>
          </a:prstGeom>
          <a:noFill/>
          <a:ln>
            <a:noFill/>
          </a:ln>
        </p:spPr>
      </p:pic>
      <p:pic>
        <p:nvPicPr>
          <p:cNvPr id="209" name="Google Shape;209;p15"/>
          <p:cNvPicPr preferRelativeResize="0"/>
          <p:nvPr/>
        </p:nvPicPr>
        <p:blipFill rotWithShape="1">
          <a:blip r:embed="rId4">
            <a:alphaModFix/>
          </a:blip>
          <a:srcRect b="0" l="0" r="0" t="0"/>
          <a:stretch/>
        </p:blipFill>
        <p:spPr>
          <a:xfrm>
            <a:off x="4005198" y="742949"/>
            <a:ext cx="4114800" cy="2428875"/>
          </a:xfrm>
          <a:prstGeom prst="rect">
            <a:avLst/>
          </a:prstGeom>
          <a:noFill/>
          <a:ln>
            <a:noFill/>
          </a:ln>
        </p:spPr>
      </p:pic>
      <p:pic>
        <p:nvPicPr>
          <p:cNvPr id="210" name="Google Shape;210;p15"/>
          <p:cNvPicPr preferRelativeResize="0"/>
          <p:nvPr/>
        </p:nvPicPr>
        <p:blipFill rotWithShape="1">
          <a:blip r:embed="rId5">
            <a:alphaModFix/>
          </a:blip>
          <a:srcRect b="0" l="0" r="0" t="0"/>
          <a:stretch/>
        </p:blipFill>
        <p:spPr>
          <a:xfrm>
            <a:off x="1334218" y="3598297"/>
            <a:ext cx="2943225" cy="2943225"/>
          </a:xfrm>
          <a:prstGeom prst="rect">
            <a:avLst/>
          </a:prstGeom>
          <a:noFill/>
          <a:ln>
            <a:noFill/>
          </a:ln>
        </p:spPr>
      </p:pic>
      <p:pic>
        <p:nvPicPr>
          <p:cNvPr id="211" name="Google Shape;211;p15"/>
          <p:cNvPicPr preferRelativeResize="0"/>
          <p:nvPr/>
        </p:nvPicPr>
        <p:blipFill rotWithShape="1">
          <a:blip r:embed="rId6">
            <a:alphaModFix/>
          </a:blip>
          <a:srcRect b="0" l="0" r="0" t="0"/>
          <a:stretch/>
        </p:blipFill>
        <p:spPr>
          <a:xfrm>
            <a:off x="4991818" y="3686177"/>
            <a:ext cx="2943225" cy="2743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16"/>
          <p:cNvSpPr txBox="1"/>
          <p:nvPr>
            <p:ph idx="1" type="body"/>
          </p:nvPr>
        </p:nvSpPr>
        <p:spPr>
          <a:xfrm>
            <a:off x="545980" y="562699"/>
            <a:ext cx="8214600" cy="1808700"/>
          </a:xfrm>
          <a:prstGeom prst="rect">
            <a:avLst/>
          </a:prstGeom>
          <a:noFill/>
          <a:ln>
            <a:noFill/>
          </a:ln>
        </p:spPr>
        <p:txBody>
          <a:bodyPr anchorCtr="0" anchor="t" bIns="91425" lIns="91425" spcFirstLastPara="1" rIns="91425" wrap="square" tIns="91425">
            <a:noAutofit/>
          </a:bodyPr>
          <a:lstStyle/>
          <a:p>
            <a:pPr indent="0" lvl="0" marL="95250" rtl="0" algn="ctr">
              <a:lnSpc>
                <a:spcPct val="90000"/>
              </a:lnSpc>
              <a:spcBef>
                <a:spcPts val="750"/>
              </a:spcBef>
              <a:spcAft>
                <a:spcPts val="0"/>
              </a:spcAft>
              <a:buSzPts val="2100"/>
              <a:buNone/>
            </a:pPr>
            <a:r>
              <a:rPr lang="fi-FI" sz="4400">
                <a:solidFill>
                  <a:srgbClr val="E46C0A"/>
                </a:solidFill>
              </a:rPr>
              <a:t>WE NEED SOLUTIONS AND COMMUNICATION!</a:t>
            </a:r>
            <a:endParaRPr>
              <a:solidFill>
                <a:srgbClr val="E46C0A"/>
              </a:solidFill>
            </a:endParaRPr>
          </a:p>
          <a:p>
            <a:pPr indent="0" lvl="0" marL="95250" rtl="0" algn="ctr">
              <a:lnSpc>
                <a:spcPct val="90000"/>
              </a:lnSpc>
              <a:spcBef>
                <a:spcPts val="750"/>
              </a:spcBef>
              <a:spcAft>
                <a:spcPts val="0"/>
              </a:spcAft>
              <a:buSzPts val="2100"/>
              <a:buNone/>
            </a:pPr>
            <a:r>
              <a:t/>
            </a:r>
            <a:endParaRPr/>
          </a:p>
          <a:p>
            <a:pPr indent="0" lvl="0" marL="4114800" rtl="0" algn="l">
              <a:lnSpc>
                <a:spcPct val="90000"/>
              </a:lnSpc>
              <a:spcBef>
                <a:spcPts val="750"/>
              </a:spcBef>
              <a:spcAft>
                <a:spcPts val="0"/>
              </a:spcAft>
              <a:buSzPts val="1100"/>
              <a:buNone/>
            </a:pPr>
            <a:r>
              <a:t/>
            </a:r>
            <a:endParaRPr sz="3200">
              <a:solidFill>
                <a:schemeClr val="accent2"/>
              </a:solidFill>
            </a:endParaRPr>
          </a:p>
          <a:p>
            <a:pPr indent="0" lvl="0" marL="95250" rtl="0" algn="ctr">
              <a:lnSpc>
                <a:spcPct val="90000"/>
              </a:lnSpc>
              <a:spcBef>
                <a:spcPts val="750"/>
              </a:spcBef>
              <a:spcAft>
                <a:spcPts val="0"/>
              </a:spcAft>
              <a:buSzPts val="2100"/>
              <a:buNone/>
            </a:pPr>
            <a:r>
              <a:t/>
            </a:r>
            <a:endParaRPr sz="3200">
              <a:solidFill>
                <a:schemeClr val="accent2"/>
              </a:solidFill>
              <a:latin typeface="Arial"/>
              <a:ea typeface="Arial"/>
              <a:cs typeface="Arial"/>
              <a:sym typeface="Arial"/>
            </a:endParaRPr>
          </a:p>
        </p:txBody>
      </p:sp>
      <p:sp>
        <p:nvSpPr>
          <p:cNvPr id="218" name="Google Shape;218;p16"/>
          <p:cNvSpPr txBox="1"/>
          <p:nvPr/>
        </p:nvSpPr>
        <p:spPr>
          <a:xfrm>
            <a:off x="91440" y="2192687"/>
            <a:ext cx="8795886" cy="1895803"/>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75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457200" marR="0" rtl="0" algn="l">
              <a:lnSpc>
                <a:spcPct val="90000"/>
              </a:lnSpc>
              <a:spcBef>
                <a:spcPts val="750"/>
              </a:spcBef>
              <a:spcAft>
                <a:spcPts val="0"/>
              </a:spcAft>
              <a:buClr>
                <a:srgbClr val="000000"/>
              </a:buClr>
              <a:buSzPts val="2400"/>
              <a:buFont typeface="Arial"/>
              <a:buNone/>
            </a:pPr>
            <a:r>
              <a:rPr b="0" i="0" lang="fi-FI" sz="2400" u="none" cap="none" strike="noStrike">
                <a:solidFill>
                  <a:schemeClr val="dk1"/>
                </a:solidFill>
                <a:latin typeface="Calibri"/>
                <a:ea typeface="Calibri"/>
                <a:cs typeface="Calibri"/>
                <a:sym typeface="Calibri"/>
              </a:rPr>
              <a:t>Create your own meme or short social media post on your phone. The theme is electronics production and conscious consumerism.</a:t>
            </a:r>
            <a:endParaRPr b="0" i="0" sz="2400" u="none" cap="none" strike="noStrike">
              <a:solidFill>
                <a:schemeClr val="dk1"/>
              </a:solidFill>
              <a:latin typeface="Calibri"/>
              <a:ea typeface="Calibri"/>
              <a:cs typeface="Calibri"/>
              <a:sym typeface="Calibri"/>
            </a:endParaRPr>
          </a:p>
        </p:txBody>
      </p:sp>
      <p:pic>
        <p:nvPicPr>
          <p:cNvPr id="219" name="Google Shape;219;p16"/>
          <p:cNvPicPr preferRelativeResize="0"/>
          <p:nvPr/>
        </p:nvPicPr>
        <p:blipFill rotWithShape="1">
          <a:blip r:embed="rId3">
            <a:alphaModFix/>
          </a:blip>
          <a:srcRect b="0" l="0" r="0" t="0"/>
          <a:stretch/>
        </p:blipFill>
        <p:spPr>
          <a:xfrm>
            <a:off x="81280" y="4665313"/>
            <a:ext cx="9144000" cy="22333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17"/>
          <p:cNvSpPr txBox="1"/>
          <p:nvPr>
            <p:ph type="title"/>
          </p:nvPr>
        </p:nvSpPr>
        <p:spPr>
          <a:xfrm>
            <a:off x="379175" y="365125"/>
            <a:ext cx="8642400" cy="10020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3300"/>
              <a:buNone/>
            </a:pPr>
            <a:r>
              <a:rPr lang="fi-FI" sz="3000">
                <a:solidFill>
                  <a:srgbClr val="E46C0A"/>
                </a:solidFill>
              </a:rPr>
              <a:t>ACTIVISM: YOUR OWN MEME OR SOCIAL MEDIA POST</a:t>
            </a:r>
            <a:endParaRPr sz="3000">
              <a:solidFill>
                <a:srgbClr val="E46C0A"/>
              </a:solidFill>
            </a:endParaRPr>
          </a:p>
        </p:txBody>
      </p:sp>
      <p:sp>
        <p:nvSpPr>
          <p:cNvPr id="226" name="Google Shape;226;p17"/>
          <p:cNvSpPr txBox="1"/>
          <p:nvPr>
            <p:ph idx="1" type="body"/>
          </p:nvPr>
        </p:nvSpPr>
        <p:spPr>
          <a:xfrm>
            <a:off x="515899" y="1367125"/>
            <a:ext cx="8112202" cy="5308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50"/>
              </a:spcBef>
              <a:spcAft>
                <a:spcPts val="0"/>
              </a:spcAft>
              <a:buSzPts val="2100"/>
              <a:buNone/>
            </a:pPr>
            <a:r>
              <a:rPr b="1" lang="fi-FI" sz="2400">
                <a:solidFill>
                  <a:srgbClr val="000000"/>
                </a:solidFill>
              </a:rPr>
              <a:t>1. </a:t>
            </a:r>
            <a:r>
              <a:rPr b="1" i="1" lang="fi-FI" sz="2400">
                <a:solidFill>
                  <a:srgbClr val="000000"/>
                </a:solidFill>
              </a:rPr>
              <a:t>Meme: </a:t>
            </a:r>
            <a:r>
              <a:rPr lang="fi-FI" sz="2400">
                <a:solidFill>
                  <a:srgbClr val="000000"/>
                </a:solidFill>
              </a:rPr>
              <a:t> Find a meme generator, for example Imgflip. Choose a picture and write a text about electronics or consumerism. Save the picture or take a screenshot.</a:t>
            </a:r>
            <a:endParaRPr/>
          </a:p>
          <a:p>
            <a:pPr indent="0" lvl="0" marL="0" rtl="0" algn="l">
              <a:lnSpc>
                <a:spcPct val="90000"/>
              </a:lnSpc>
              <a:spcBef>
                <a:spcPts val="750"/>
              </a:spcBef>
              <a:spcAft>
                <a:spcPts val="0"/>
              </a:spcAft>
              <a:buSzPts val="2100"/>
              <a:buNone/>
            </a:pPr>
            <a:r>
              <a:rPr b="1" i="1" lang="fi-FI" sz="2400">
                <a:solidFill>
                  <a:srgbClr val="000000"/>
                </a:solidFill>
              </a:rPr>
              <a:t>Social media post: </a:t>
            </a:r>
            <a:r>
              <a:rPr lang="fi-FI" sz="2400">
                <a:solidFill>
                  <a:srgbClr val="000000"/>
                </a:solidFill>
              </a:rPr>
              <a:t>Choose a picture or subvertisement you would like to share. Write a short message about electronics or consuming on the picture or as a caption. Save the picture or take a screenshot. </a:t>
            </a:r>
            <a:endParaRPr sz="2400">
              <a:solidFill>
                <a:srgbClr val="000000"/>
              </a:solidFill>
            </a:endParaRPr>
          </a:p>
          <a:p>
            <a:pPr indent="0" lvl="0" marL="0" rtl="0" algn="l">
              <a:lnSpc>
                <a:spcPct val="90000"/>
              </a:lnSpc>
              <a:spcBef>
                <a:spcPts val="750"/>
              </a:spcBef>
              <a:spcAft>
                <a:spcPts val="0"/>
              </a:spcAft>
              <a:buSzPts val="2100"/>
              <a:buNone/>
            </a:pPr>
            <a:r>
              <a:rPr b="1" lang="fi-FI" sz="2400">
                <a:solidFill>
                  <a:srgbClr val="000000"/>
                </a:solidFill>
              </a:rPr>
              <a:t>2. Send the picture to Helena: </a:t>
            </a:r>
            <a:r>
              <a:rPr b="1" lang="fi-FI" sz="2400" u="sng">
                <a:solidFill>
                  <a:srgbClr val="000000"/>
                </a:solidFill>
                <a:hlinkClick r:id="rId3"/>
              </a:rPr>
              <a:t>lehtihelena@gmail.com</a:t>
            </a:r>
            <a:endParaRPr b="1" sz="2400">
              <a:solidFill>
                <a:srgbClr val="000000"/>
              </a:solidFill>
            </a:endParaRPr>
          </a:p>
          <a:p>
            <a:pPr indent="0" lvl="0" marL="0" rtl="0" algn="l">
              <a:lnSpc>
                <a:spcPct val="90000"/>
              </a:lnSpc>
              <a:spcBef>
                <a:spcPts val="750"/>
              </a:spcBef>
              <a:spcAft>
                <a:spcPts val="0"/>
              </a:spcAft>
              <a:buSzPts val="2100"/>
              <a:buNone/>
            </a:pPr>
            <a:r>
              <a:rPr b="1" lang="fi-FI" sz="2400">
                <a:solidFill>
                  <a:srgbClr val="000000"/>
                </a:solidFill>
              </a:rPr>
              <a:t>If you want, you can post the picture on Instagram and tag Eetti_ry. </a:t>
            </a:r>
            <a:endParaRPr/>
          </a:p>
          <a:p>
            <a:pPr indent="0" lvl="0" marL="0" rtl="0" algn="l">
              <a:lnSpc>
                <a:spcPct val="90000"/>
              </a:lnSpc>
              <a:spcBef>
                <a:spcPts val="750"/>
              </a:spcBef>
              <a:spcAft>
                <a:spcPts val="0"/>
              </a:spcAft>
              <a:buSzPts val="2100"/>
              <a:buNone/>
            </a:pPr>
            <a:r>
              <a:rPr lang="fi-FI" sz="1800"/>
              <a:t>* Eetti might share your picture, so if you want, write your names in the message.</a:t>
            </a:r>
            <a:endParaRPr sz="2400">
              <a:solidFill>
                <a:srgbClr val="000000"/>
              </a:solidFill>
            </a:endParaRPr>
          </a:p>
          <a:p>
            <a:pPr indent="0" lvl="0" marL="0" rtl="0" algn="l">
              <a:lnSpc>
                <a:spcPct val="90000"/>
              </a:lnSpc>
              <a:spcBef>
                <a:spcPts val="750"/>
              </a:spcBef>
              <a:spcAft>
                <a:spcPts val="0"/>
              </a:spcAft>
              <a:buSzPts val="2100"/>
              <a:buNone/>
            </a:pPr>
            <a:r>
              <a:t/>
            </a:r>
            <a:endParaRPr sz="24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18"/>
          <p:cNvSpPr txBox="1"/>
          <p:nvPr>
            <p:ph idx="1" type="body"/>
          </p:nvPr>
        </p:nvSpPr>
        <p:spPr>
          <a:xfrm>
            <a:off x="601300" y="1440950"/>
            <a:ext cx="3306300" cy="44466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750"/>
              </a:spcBef>
              <a:spcAft>
                <a:spcPts val="0"/>
              </a:spcAft>
              <a:buSzPts val="1800"/>
              <a:buFont typeface="Calibri"/>
              <a:buChar char="✔"/>
            </a:pPr>
            <a:r>
              <a:rPr lang="fi-FI" sz="1800"/>
              <a:t>The biggest thing you can do is to not buy and to use products longer. When consumption and emmisions go down, the world and we will do better. </a:t>
            </a:r>
            <a:endParaRPr/>
          </a:p>
          <a:p>
            <a:pPr indent="-342900" lvl="0" marL="342900" rtl="0" algn="l">
              <a:lnSpc>
                <a:spcPct val="90000"/>
              </a:lnSpc>
              <a:spcBef>
                <a:spcPts val="750"/>
              </a:spcBef>
              <a:spcAft>
                <a:spcPts val="0"/>
              </a:spcAft>
              <a:buSzPts val="1800"/>
              <a:buFont typeface="Calibri"/>
              <a:buChar char="✔"/>
            </a:pPr>
            <a:r>
              <a:rPr lang="fi-FI" sz="1800"/>
              <a:t>Value and maintain</a:t>
            </a:r>
            <a:endParaRPr sz="1800"/>
          </a:p>
          <a:p>
            <a:pPr indent="-342900" lvl="0" marL="342900" rtl="0" algn="l">
              <a:lnSpc>
                <a:spcPct val="90000"/>
              </a:lnSpc>
              <a:spcBef>
                <a:spcPts val="750"/>
              </a:spcBef>
              <a:spcAft>
                <a:spcPts val="0"/>
              </a:spcAft>
              <a:buSzPts val="1800"/>
              <a:buFont typeface="Calibri"/>
              <a:buChar char="✔"/>
            </a:pPr>
            <a:r>
              <a:rPr lang="fi-FI" sz="1800"/>
              <a:t>Fix broken items</a:t>
            </a:r>
            <a:endParaRPr sz="1800"/>
          </a:p>
          <a:p>
            <a:pPr indent="-342900" lvl="0" marL="342900" rtl="0" algn="l">
              <a:lnSpc>
                <a:spcPct val="90000"/>
              </a:lnSpc>
              <a:spcBef>
                <a:spcPts val="750"/>
              </a:spcBef>
              <a:spcAft>
                <a:spcPts val="0"/>
              </a:spcAft>
              <a:buSzPts val="1800"/>
              <a:buFont typeface="Calibri"/>
              <a:buChar char="✔"/>
            </a:pPr>
            <a:r>
              <a:rPr lang="fi-FI" sz="1800"/>
              <a:t>Recycle right. </a:t>
            </a:r>
            <a:endParaRPr/>
          </a:p>
          <a:p>
            <a:pPr indent="-342900" lvl="0" marL="342900" rtl="0" algn="l">
              <a:lnSpc>
                <a:spcPct val="90000"/>
              </a:lnSpc>
              <a:spcBef>
                <a:spcPts val="750"/>
              </a:spcBef>
              <a:spcAft>
                <a:spcPts val="0"/>
              </a:spcAft>
              <a:buSzPts val="1800"/>
              <a:buFont typeface="Calibri"/>
              <a:buChar char="✔"/>
            </a:pPr>
            <a:r>
              <a:rPr i="0" lang="fi-FI" sz="1800" u="none" cap="none" strike="noStrike">
                <a:solidFill>
                  <a:schemeClr val="dk1"/>
                </a:solidFill>
              </a:rPr>
              <a:t>Compare: choose quality, what you need, maybe choose used or </a:t>
            </a:r>
            <a:r>
              <a:rPr lang="fi-FI" sz="1800"/>
              <a:t>ethical.</a:t>
            </a:r>
            <a:r>
              <a:rPr i="0" lang="fi-FI" sz="1800" u="none" cap="none" strike="noStrike">
                <a:solidFill>
                  <a:schemeClr val="dk1"/>
                </a:solidFill>
              </a:rPr>
              <a:t> </a:t>
            </a:r>
            <a:endParaRPr/>
          </a:p>
          <a:p>
            <a:pPr indent="-342900" lvl="0" marL="342900" rtl="0" algn="l">
              <a:lnSpc>
                <a:spcPct val="90000"/>
              </a:lnSpc>
              <a:spcBef>
                <a:spcPts val="750"/>
              </a:spcBef>
              <a:spcAft>
                <a:spcPts val="0"/>
              </a:spcAft>
              <a:buSzPts val="1800"/>
              <a:buFont typeface="Calibri"/>
              <a:buChar char="✔"/>
            </a:pPr>
            <a:r>
              <a:rPr lang="fi-FI" sz="1800"/>
              <a:t>Study, volunteer or work with sustainable development.</a:t>
            </a:r>
            <a:endParaRPr/>
          </a:p>
          <a:p>
            <a:pPr indent="-342900" lvl="0" marL="342900" rtl="0" algn="l">
              <a:lnSpc>
                <a:spcPct val="90000"/>
              </a:lnSpc>
              <a:spcBef>
                <a:spcPts val="750"/>
              </a:spcBef>
              <a:spcAft>
                <a:spcPts val="0"/>
              </a:spcAft>
              <a:buSzPts val="1800"/>
              <a:buFont typeface="Calibri"/>
              <a:buChar char="✔"/>
            </a:pPr>
            <a:r>
              <a:rPr lang="fi-FI" sz="1800"/>
              <a:t>Give feedback to brands.</a:t>
            </a:r>
            <a:endParaRPr/>
          </a:p>
          <a:p>
            <a:pPr indent="-342900" lvl="0" marL="342900" rtl="0" algn="l">
              <a:lnSpc>
                <a:spcPct val="90000"/>
              </a:lnSpc>
              <a:spcBef>
                <a:spcPts val="750"/>
              </a:spcBef>
              <a:spcAft>
                <a:spcPts val="0"/>
              </a:spcAft>
              <a:buSzPts val="1800"/>
              <a:buFont typeface="Calibri"/>
              <a:buChar char="✔"/>
            </a:pPr>
            <a:r>
              <a:rPr lang="fi-FI" sz="1800"/>
              <a:t>Talk.</a:t>
            </a:r>
            <a:endParaRPr/>
          </a:p>
          <a:p>
            <a:pPr indent="-342900" lvl="0" marL="342900" rtl="0" algn="l">
              <a:lnSpc>
                <a:spcPct val="90000"/>
              </a:lnSpc>
              <a:spcBef>
                <a:spcPts val="750"/>
              </a:spcBef>
              <a:spcAft>
                <a:spcPts val="0"/>
              </a:spcAft>
              <a:buSzPts val="1800"/>
              <a:buFont typeface="Calibri"/>
              <a:buChar char="✔"/>
            </a:pPr>
            <a:r>
              <a:rPr lang="fi-FI" sz="1800"/>
              <a:t>Vote.</a:t>
            </a:r>
            <a:endParaRPr sz="1800"/>
          </a:p>
        </p:txBody>
      </p:sp>
      <p:sp>
        <p:nvSpPr>
          <p:cNvPr id="233" name="Google Shape;233;p18"/>
          <p:cNvSpPr txBox="1"/>
          <p:nvPr/>
        </p:nvSpPr>
        <p:spPr>
          <a:xfrm>
            <a:off x="601300" y="585475"/>
            <a:ext cx="8029200" cy="721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400"/>
              <a:buFont typeface="Arial"/>
              <a:buNone/>
            </a:pPr>
            <a:r>
              <a:rPr b="0" i="0" lang="fi-FI" sz="2400" u="none" cap="none" strike="noStrike">
                <a:solidFill>
                  <a:schemeClr val="accent2"/>
                </a:solidFill>
                <a:latin typeface="Calibri"/>
                <a:ea typeface="Calibri"/>
                <a:cs typeface="Calibri"/>
                <a:sym typeface="Calibri"/>
              </a:rPr>
              <a:t>Tips for making a difference: </a:t>
            </a:r>
            <a:r>
              <a:rPr b="0" i="0" lang="fi-FI" sz="2400" u="none" cap="none" strike="noStrike">
                <a:solidFill>
                  <a:schemeClr val="dk1"/>
                </a:solidFill>
                <a:latin typeface="Calibri"/>
                <a:ea typeface="Calibri"/>
                <a:cs typeface="Calibri"/>
                <a:sym typeface="Calibri"/>
              </a:rPr>
              <a:t>Less consumption, emissions and waste</a:t>
            </a:r>
            <a:endParaRPr b="0" i="0" sz="1400" u="none" cap="none" strike="noStrike">
              <a:solidFill>
                <a:srgbClr val="000000"/>
              </a:solidFill>
              <a:latin typeface="Calibri"/>
              <a:ea typeface="Calibri"/>
              <a:cs typeface="Calibri"/>
              <a:sym typeface="Calibri"/>
            </a:endParaRPr>
          </a:p>
        </p:txBody>
      </p:sp>
      <p:pic>
        <p:nvPicPr>
          <p:cNvPr id="234" name="Google Shape;234;p18"/>
          <p:cNvPicPr preferRelativeResize="0"/>
          <p:nvPr/>
        </p:nvPicPr>
        <p:blipFill rotWithShape="1">
          <a:blip r:embed="rId3">
            <a:alphaModFix/>
          </a:blip>
          <a:srcRect b="0" l="0" r="0" t="0"/>
          <a:stretch/>
        </p:blipFill>
        <p:spPr>
          <a:xfrm>
            <a:off x="4129302" y="2898037"/>
            <a:ext cx="4501194" cy="298951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pic>
        <p:nvPicPr>
          <p:cNvPr id="240" name="Google Shape;240;p19"/>
          <p:cNvPicPr preferRelativeResize="0"/>
          <p:nvPr/>
        </p:nvPicPr>
        <p:blipFill rotWithShape="1">
          <a:blip r:embed="rId3">
            <a:alphaModFix/>
          </a:blip>
          <a:srcRect b="0" l="0" r="0" t="0"/>
          <a:stretch/>
        </p:blipFill>
        <p:spPr>
          <a:xfrm>
            <a:off x="5926860" y="3559500"/>
            <a:ext cx="2266560" cy="2806200"/>
          </a:xfrm>
          <a:prstGeom prst="rect">
            <a:avLst/>
          </a:prstGeom>
          <a:noFill/>
          <a:ln>
            <a:noFill/>
          </a:ln>
        </p:spPr>
      </p:pic>
      <p:pic>
        <p:nvPicPr>
          <p:cNvPr id="241" name="Google Shape;241;p19"/>
          <p:cNvPicPr preferRelativeResize="0"/>
          <p:nvPr/>
        </p:nvPicPr>
        <p:blipFill rotWithShape="1">
          <a:blip r:embed="rId4">
            <a:alphaModFix/>
          </a:blip>
          <a:srcRect b="0" l="0" r="37812" t="0"/>
          <a:stretch/>
        </p:blipFill>
        <p:spPr>
          <a:xfrm>
            <a:off x="3276720" y="476280"/>
            <a:ext cx="5300280" cy="2806200"/>
          </a:xfrm>
          <a:prstGeom prst="rect">
            <a:avLst/>
          </a:prstGeom>
          <a:noFill/>
          <a:ln>
            <a:noFill/>
          </a:ln>
        </p:spPr>
      </p:pic>
      <p:pic>
        <p:nvPicPr>
          <p:cNvPr id="242" name="Google Shape;242;p19"/>
          <p:cNvPicPr preferRelativeResize="0"/>
          <p:nvPr/>
        </p:nvPicPr>
        <p:blipFill rotWithShape="1">
          <a:blip r:embed="rId5">
            <a:alphaModFix/>
          </a:blip>
          <a:srcRect b="0" l="0" r="0" t="0"/>
          <a:stretch/>
        </p:blipFill>
        <p:spPr>
          <a:xfrm>
            <a:off x="752400" y="3500280"/>
            <a:ext cx="2269800" cy="2971440"/>
          </a:xfrm>
          <a:prstGeom prst="rect">
            <a:avLst/>
          </a:prstGeom>
          <a:noFill/>
          <a:ln>
            <a:noFill/>
          </a:ln>
        </p:spPr>
      </p:pic>
      <p:pic>
        <p:nvPicPr>
          <p:cNvPr id="243" name="Google Shape;243;p19"/>
          <p:cNvPicPr preferRelativeResize="0"/>
          <p:nvPr/>
        </p:nvPicPr>
        <p:blipFill rotWithShape="1">
          <a:blip r:embed="rId6">
            <a:alphaModFix/>
          </a:blip>
          <a:srcRect b="2064" l="80100" r="2754" t="77754"/>
          <a:stretch/>
        </p:blipFill>
        <p:spPr>
          <a:xfrm>
            <a:off x="3311640" y="3500280"/>
            <a:ext cx="2523600" cy="2971440"/>
          </a:xfrm>
          <a:prstGeom prst="rect">
            <a:avLst/>
          </a:prstGeom>
          <a:noFill/>
          <a:ln>
            <a:noFill/>
          </a:ln>
        </p:spPr>
      </p:pic>
      <p:sp>
        <p:nvSpPr>
          <p:cNvPr id="244" name="Google Shape;244;p19"/>
          <p:cNvSpPr/>
          <p:nvPr/>
        </p:nvSpPr>
        <p:spPr>
          <a:xfrm>
            <a:off x="190500" y="608568"/>
            <a:ext cx="2831700" cy="258532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i-FI" sz="1800" u="none" cap="none" strike="noStrike">
                <a:solidFill>
                  <a:srgbClr val="FF950E"/>
                </a:solidFill>
                <a:latin typeface="Calibri"/>
                <a:ea typeface="Calibri"/>
                <a:cs typeface="Calibri"/>
                <a:sym typeface="Calibri"/>
              </a:rPr>
              <a:t>What thoughts do you have about the workshop?</a:t>
            </a:r>
            <a:br>
              <a:rPr b="0" i="0" lang="fi-FI" sz="1800" u="none" cap="none" strike="noStrike">
                <a:solidFill>
                  <a:srgbClr val="FF950E"/>
                </a:solidFill>
                <a:latin typeface="Calibri"/>
                <a:ea typeface="Calibri"/>
                <a:cs typeface="Calibri"/>
                <a:sym typeface="Calibri"/>
              </a:rPr>
            </a:br>
            <a:br>
              <a:rPr b="0" i="0" lang="fi-FI" sz="1800" u="none" cap="none" strike="noStrike">
                <a:solidFill>
                  <a:srgbClr val="FF950E"/>
                </a:solidFill>
                <a:latin typeface="Calibri"/>
                <a:ea typeface="Calibri"/>
                <a:cs typeface="Calibri"/>
                <a:sym typeface="Calibri"/>
              </a:rPr>
            </a:br>
            <a:r>
              <a:rPr b="0" i="0" lang="fi-FI" sz="1800" u="none" cap="none" strike="noStrike">
                <a:solidFill>
                  <a:schemeClr val="dk1"/>
                </a:solidFill>
                <a:latin typeface="Calibri"/>
                <a:ea typeface="Calibri"/>
                <a:cs typeface="Calibri"/>
                <a:sym typeface="Calibri"/>
              </a:rPr>
              <a:t>THANK YOU!</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i-FI" sz="1800" u="sng" cap="none" strike="noStrike">
                <a:solidFill>
                  <a:schemeClr val="hlink"/>
                </a:solidFill>
                <a:latin typeface="Calibri"/>
                <a:ea typeface="Calibri"/>
                <a:cs typeface="Calibri"/>
                <a:sym typeface="Calibri"/>
                <a:hlinkClick r:id="rId7"/>
              </a:rPr>
              <a:t>www.eetti.fi</a:t>
            </a:r>
            <a:r>
              <a:rPr b="0" i="0" lang="fi-FI" sz="1800" u="none" cap="none" strike="noStrike">
                <a:solidFill>
                  <a:schemeClr val="dk1"/>
                </a:solidFill>
                <a:latin typeface="Calibri"/>
                <a:ea typeface="Calibri"/>
                <a:cs typeface="Calibri"/>
                <a:sym typeface="Calibri"/>
              </a:rPr>
              <a:t>                </a:t>
            </a:r>
            <a:r>
              <a:rPr b="0" i="0" lang="fi-FI" sz="1800" u="sng" cap="none" strike="noStrike">
                <a:solidFill>
                  <a:schemeClr val="hlink"/>
                </a:solidFill>
                <a:latin typeface="Calibri"/>
                <a:ea typeface="Calibri"/>
                <a:cs typeface="Calibri"/>
                <a:sym typeface="Calibri"/>
                <a:hlinkClick r:id="rId8"/>
              </a:rPr>
              <a:t>www.kuilutumpeen.fi</a:t>
            </a:r>
            <a:r>
              <a:rPr b="0" i="0" lang="fi-FI" sz="1800" u="none" cap="none" strike="noStrike">
                <a:solidFill>
                  <a:schemeClr val="dk1"/>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i-FI" sz="1800" u="sng" cap="none" strike="noStrike">
                <a:solidFill>
                  <a:schemeClr val="hlink"/>
                </a:solidFill>
                <a:latin typeface="Calibri"/>
                <a:ea typeface="Calibri"/>
                <a:cs typeface="Calibri"/>
                <a:sym typeface="Calibri"/>
                <a:hlinkClick r:id="rId9"/>
              </a:rPr>
              <a:t>www.hairikot.voima.fi</a:t>
            </a:r>
            <a:r>
              <a:rPr b="0" i="0" lang="fi-FI"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
          <p:cNvSpPr/>
          <p:nvPr/>
        </p:nvSpPr>
        <p:spPr>
          <a:xfrm>
            <a:off x="311660" y="1532250"/>
            <a:ext cx="3907440" cy="43542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400"/>
              <a:buFont typeface="Arial"/>
              <a:buNone/>
            </a:pPr>
            <a:r>
              <a:rPr b="0" i="0" lang="fi-FI" sz="2400" u="none" cap="none" strike="noStrike">
                <a:solidFill>
                  <a:srgbClr val="000000"/>
                </a:solidFill>
                <a:latin typeface="Calibri"/>
                <a:ea typeface="Calibri"/>
                <a:cs typeface="Calibri"/>
                <a:sym typeface="Calibri"/>
              </a:rPr>
              <a:t>What product and brand is the advertisement for?</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fi-FI" sz="2400" u="none" cap="none" strike="noStrike">
                <a:solidFill>
                  <a:srgbClr val="000000"/>
                </a:solidFill>
                <a:latin typeface="Calibri"/>
                <a:ea typeface="Calibri"/>
                <a:cs typeface="Calibri"/>
                <a:sym typeface="Calibri"/>
              </a:rPr>
              <a:t>What is the tone of the advertisement?</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fi-FI" sz="2400" u="none" cap="none" strike="noStrike">
                <a:solidFill>
                  <a:srgbClr val="000000"/>
                </a:solidFill>
                <a:latin typeface="Calibri"/>
                <a:ea typeface="Calibri"/>
                <a:cs typeface="Calibri"/>
                <a:sym typeface="Calibri"/>
              </a:rPr>
              <a:t>What devices are used in the advertisement to grab your attention?</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 name="Google Shape;100;p2"/>
          <p:cNvSpPr/>
          <p:nvPr/>
        </p:nvSpPr>
        <p:spPr>
          <a:xfrm>
            <a:off x="395640" y="476640"/>
            <a:ext cx="3739480" cy="898135"/>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3000"/>
              <a:buFont typeface="Arial"/>
              <a:buNone/>
            </a:pPr>
            <a:r>
              <a:rPr b="0" i="0" lang="fi-FI" sz="3000" u="none" cap="none" strike="noStrike">
                <a:solidFill>
                  <a:srgbClr val="E46C0A"/>
                </a:solidFill>
                <a:latin typeface="Calibri"/>
                <a:ea typeface="Calibri"/>
                <a:cs typeface="Calibri"/>
                <a:sym typeface="Calibri"/>
              </a:rPr>
              <a:t>Analysis of an advertisement</a:t>
            </a:r>
            <a:endParaRPr b="0" i="0" sz="3000" u="none" cap="none" strike="noStrike">
              <a:solidFill>
                <a:srgbClr val="000000"/>
              </a:solidFill>
              <a:latin typeface="Calibri"/>
              <a:ea typeface="Calibri"/>
              <a:cs typeface="Calibri"/>
              <a:sym typeface="Calibri"/>
            </a:endParaRPr>
          </a:p>
        </p:txBody>
      </p:sp>
      <p:pic>
        <p:nvPicPr>
          <p:cNvPr id="101" name="Google Shape;101;p2"/>
          <p:cNvPicPr preferRelativeResize="0"/>
          <p:nvPr/>
        </p:nvPicPr>
        <p:blipFill rotWithShape="1">
          <a:blip r:embed="rId3">
            <a:alphaModFix/>
          </a:blip>
          <a:srcRect b="0" l="0" r="0" t="0"/>
          <a:stretch/>
        </p:blipFill>
        <p:spPr>
          <a:xfrm>
            <a:off x="4472542" y="1374775"/>
            <a:ext cx="4176360" cy="4108450"/>
          </a:xfrm>
          <a:prstGeom prst="rect">
            <a:avLst/>
          </a:prstGeom>
          <a:noFill/>
          <a:ln>
            <a:noFill/>
          </a:ln>
        </p:spPr>
      </p:pic>
      <p:sp>
        <p:nvSpPr>
          <p:cNvPr id="102" name="Google Shape;102;p2"/>
          <p:cNvSpPr/>
          <p:nvPr/>
        </p:nvSpPr>
        <p:spPr>
          <a:xfrm>
            <a:off x="4572000" y="5784850"/>
            <a:ext cx="404714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i-FI" sz="1400" u="none" cap="none" strike="noStrike">
                <a:solidFill>
                  <a:srgbClr val="000000"/>
                </a:solidFill>
                <a:latin typeface="Arial"/>
                <a:ea typeface="Arial"/>
                <a:cs typeface="Arial"/>
                <a:sym typeface="Arial"/>
              </a:rPr>
              <a:t>Screenshot: Apple’s big news in 108 seconds </a:t>
            </a:r>
            <a:r>
              <a:rPr b="0" i="0" lang="fi-FI" sz="1400" u="sng" cap="none" strike="noStrike">
                <a:solidFill>
                  <a:srgbClr val="000000"/>
                </a:solidFill>
                <a:latin typeface="Arial"/>
                <a:ea typeface="Arial"/>
                <a:cs typeface="Arial"/>
                <a:sym typeface="Arial"/>
                <a:hlinkClick r:id="rId4"/>
              </a:rPr>
              <a:t>https://www.facebook.com/apple/videos/1714027778708271/</a:t>
            </a:r>
            <a:r>
              <a:rPr b="0" i="0" lang="fi-FI" sz="1400" u="none" cap="none" strike="noStrike">
                <a:solidFill>
                  <a:srgbClr val="000000"/>
                </a:solidFill>
                <a:latin typeface="Arial"/>
                <a:ea typeface="Arial"/>
                <a:cs typeface="Arial"/>
                <a:sym typeface="Arial"/>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20"/>
          <p:cNvSpPr txBox="1"/>
          <p:nvPr/>
        </p:nvSpPr>
        <p:spPr>
          <a:xfrm>
            <a:off x="1043597" y="512200"/>
            <a:ext cx="7251900" cy="746100"/>
          </a:xfrm>
          <a:prstGeom prst="rect">
            <a:avLst/>
          </a:prstGeom>
          <a:noFill/>
          <a:ln>
            <a:noFill/>
          </a:ln>
        </p:spPr>
        <p:txBody>
          <a:bodyPr anchorCtr="0" anchor="ctr" bIns="46800" lIns="90000" spcFirstLastPara="1" rIns="90000" wrap="square" tIns="46800">
            <a:noAutofit/>
          </a:bodyPr>
          <a:lstStyle/>
          <a:p>
            <a:pPr indent="0" lvl="0" marL="0" marR="0" rtl="0" algn="l">
              <a:lnSpc>
                <a:spcPct val="120000"/>
              </a:lnSpc>
              <a:spcBef>
                <a:spcPts val="0"/>
              </a:spcBef>
              <a:spcAft>
                <a:spcPts val="0"/>
              </a:spcAft>
              <a:buClr>
                <a:srgbClr val="FF950E"/>
              </a:buClr>
              <a:buSzPts val="2400"/>
              <a:buFont typeface="Arimo"/>
              <a:buNone/>
            </a:pPr>
            <a:r>
              <a:rPr b="0" i="0" lang="fi-FI" sz="3000" u="none" cap="none" strike="noStrike">
                <a:solidFill>
                  <a:srgbClr val="FF950E"/>
                </a:solidFill>
                <a:latin typeface="Calibri"/>
                <a:ea typeface="Calibri"/>
                <a:cs typeface="Calibri"/>
                <a:sym typeface="Calibri"/>
              </a:rPr>
              <a:t>Minimi vai elämiseen riittävä palkka?</a:t>
            </a:r>
            <a:endParaRPr b="0" i="0" sz="3000" u="none" cap="none" strike="noStrike">
              <a:solidFill>
                <a:srgbClr val="000000"/>
              </a:solidFill>
              <a:latin typeface="Calibri"/>
              <a:ea typeface="Calibri"/>
              <a:cs typeface="Calibri"/>
              <a:sym typeface="Calibri"/>
            </a:endParaRPr>
          </a:p>
        </p:txBody>
      </p:sp>
      <p:pic>
        <p:nvPicPr>
          <p:cNvPr id="251" name="Google Shape;251;p20"/>
          <p:cNvPicPr preferRelativeResize="0"/>
          <p:nvPr/>
        </p:nvPicPr>
        <p:blipFill rotWithShape="1">
          <a:blip r:embed="rId3">
            <a:alphaModFix/>
          </a:blip>
          <a:srcRect b="0" l="0" r="0" t="13257"/>
          <a:stretch/>
        </p:blipFill>
        <p:spPr>
          <a:xfrm>
            <a:off x="899592" y="1630207"/>
            <a:ext cx="7081589" cy="4329268"/>
          </a:xfrm>
          <a:prstGeom prst="rect">
            <a:avLst/>
          </a:prstGeom>
          <a:noFill/>
          <a:ln>
            <a:noFill/>
          </a:ln>
        </p:spPr>
      </p:pic>
      <p:pic>
        <p:nvPicPr>
          <p:cNvPr id="252" name="Google Shape;252;p20"/>
          <p:cNvPicPr preferRelativeResize="0"/>
          <p:nvPr/>
        </p:nvPicPr>
        <p:blipFill rotWithShape="1">
          <a:blip r:embed="rId4">
            <a:alphaModFix/>
          </a:blip>
          <a:srcRect b="32978" l="0" r="0" t="2165"/>
          <a:stretch/>
        </p:blipFill>
        <p:spPr>
          <a:xfrm>
            <a:off x="7440637" y="5321299"/>
            <a:ext cx="1081087" cy="1000125"/>
          </a:xfrm>
          <a:prstGeom prst="rect">
            <a:avLst/>
          </a:prstGeom>
          <a:noFill/>
          <a:ln>
            <a:noFill/>
          </a:ln>
        </p:spPr>
      </p:pic>
      <p:sp>
        <p:nvSpPr>
          <p:cNvPr id="253" name="Google Shape;253;p20"/>
          <p:cNvSpPr txBox="1"/>
          <p:nvPr/>
        </p:nvSpPr>
        <p:spPr>
          <a:xfrm>
            <a:off x="6192838" y="5683250"/>
            <a:ext cx="701675" cy="276225"/>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FFFFFF"/>
              </a:buClr>
              <a:buSzPts val="1200"/>
              <a:buFont typeface="Arial"/>
              <a:buNone/>
            </a:pPr>
            <a:r>
              <a:rPr b="0" i="0" lang="fi-FI" sz="1200" u="none" cap="none" strike="noStrike">
                <a:solidFill>
                  <a:srgbClr val="FFFFFF"/>
                </a:solidFill>
                <a:latin typeface="Arial"/>
                <a:ea typeface="Arial"/>
                <a:cs typeface="Arial"/>
                <a:sym typeface="Arial"/>
              </a:rPr>
              <a:t>Lähde: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pic>
        <p:nvPicPr>
          <p:cNvPr id="259" name="Google Shape;259;p21"/>
          <p:cNvPicPr preferRelativeResize="0"/>
          <p:nvPr/>
        </p:nvPicPr>
        <p:blipFill rotWithShape="1">
          <a:blip r:embed="rId3">
            <a:alphaModFix/>
          </a:blip>
          <a:srcRect b="0" l="0" r="0" t="0"/>
          <a:stretch/>
        </p:blipFill>
        <p:spPr>
          <a:xfrm>
            <a:off x="395536" y="178701"/>
            <a:ext cx="8139263" cy="6326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3"/>
          <p:cNvSpPr/>
          <p:nvPr/>
        </p:nvSpPr>
        <p:spPr>
          <a:xfrm>
            <a:off x="395640" y="476640"/>
            <a:ext cx="4264042" cy="898135"/>
          </a:xfrm>
          <a:prstGeom prst="rect">
            <a:avLst/>
          </a:prstGeom>
          <a:no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3000"/>
              <a:buFont typeface="Arial"/>
              <a:buNone/>
            </a:pPr>
            <a:r>
              <a:rPr b="0" i="0" lang="fi-FI" sz="3000" u="none" cap="none" strike="noStrike">
                <a:solidFill>
                  <a:srgbClr val="E46C0A"/>
                </a:solidFill>
                <a:latin typeface="Calibri"/>
                <a:ea typeface="Calibri"/>
                <a:cs typeface="Calibri"/>
                <a:sym typeface="Calibri"/>
              </a:rPr>
              <a:t>A different type of video</a:t>
            </a:r>
            <a:endParaRPr b="0" i="0" sz="3000" u="none" cap="none" strike="noStrike">
              <a:solidFill>
                <a:srgbClr val="000000"/>
              </a:solidFill>
              <a:latin typeface="Calibri"/>
              <a:ea typeface="Calibri"/>
              <a:cs typeface="Calibri"/>
              <a:sym typeface="Calibri"/>
            </a:endParaRPr>
          </a:p>
        </p:txBody>
      </p:sp>
      <p:sp>
        <p:nvSpPr>
          <p:cNvPr id="109" name="Google Shape;109;p3"/>
          <p:cNvSpPr/>
          <p:nvPr/>
        </p:nvSpPr>
        <p:spPr>
          <a:xfrm>
            <a:off x="4572000" y="5784850"/>
            <a:ext cx="404714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i-FI" sz="1400" u="none" cap="none" strike="noStrike">
                <a:solidFill>
                  <a:srgbClr val="000000"/>
                </a:solidFill>
                <a:latin typeface="Arial"/>
                <a:ea typeface="Arial"/>
                <a:cs typeface="Arial"/>
                <a:sym typeface="Arial"/>
              </a:rPr>
              <a:t>Source: Labour Behind the Label </a:t>
            </a:r>
            <a:r>
              <a:rPr b="0" i="0" lang="fi-FI" sz="1400" u="sng" cap="none" strike="noStrike">
                <a:solidFill>
                  <a:srgbClr val="000000"/>
                </a:solidFill>
                <a:latin typeface="Arial"/>
                <a:ea typeface="Arial"/>
                <a:cs typeface="Arial"/>
                <a:sym typeface="Arial"/>
                <a:hlinkClick r:id="rId3"/>
              </a:rPr>
              <a:t>https://vimeo.com/143602053</a:t>
            </a:r>
            <a:endParaRPr b="0" i="0" sz="1400" u="none" cap="none" strike="noStrike">
              <a:solidFill>
                <a:srgbClr val="000000"/>
              </a:solidFill>
              <a:latin typeface="Arial"/>
              <a:ea typeface="Arial"/>
              <a:cs typeface="Arial"/>
              <a:sym typeface="Arial"/>
            </a:endParaRPr>
          </a:p>
        </p:txBody>
      </p:sp>
      <p:pic>
        <p:nvPicPr>
          <p:cNvPr descr="A picture containing rock, standing, food, sitting&#10;&#10;Description automatically generated" id="110" name="Google Shape;110;p3"/>
          <p:cNvPicPr preferRelativeResize="0"/>
          <p:nvPr/>
        </p:nvPicPr>
        <p:blipFill rotWithShape="1">
          <a:blip r:embed="rId4">
            <a:alphaModFix/>
          </a:blip>
          <a:srcRect b="0" l="0" r="0" t="0"/>
          <a:stretch/>
        </p:blipFill>
        <p:spPr>
          <a:xfrm>
            <a:off x="0" y="1296209"/>
            <a:ext cx="9144000" cy="42655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4"/>
          <p:cNvSpPr txBox="1"/>
          <p:nvPr/>
        </p:nvSpPr>
        <p:spPr>
          <a:xfrm>
            <a:off x="-1" y="375650"/>
            <a:ext cx="9362700" cy="4023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000"/>
              <a:buFont typeface="Arial"/>
              <a:buNone/>
            </a:pPr>
            <a:r>
              <a:rPr b="0" i="0" lang="fi-FI" sz="2400" u="none" cap="none" strike="noStrike">
                <a:solidFill>
                  <a:schemeClr val="accent2"/>
                </a:solidFill>
                <a:latin typeface="Calibri"/>
                <a:ea typeface="Calibri"/>
                <a:cs typeface="Calibri"/>
                <a:sym typeface="Calibri"/>
              </a:rPr>
              <a:t>Before it gets into the shop </a:t>
            </a:r>
            <a:r>
              <a:rPr b="0" i="0" lang="fi-FI" sz="2400" u="none" cap="none" strike="noStrike">
                <a:solidFill>
                  <a:srgbClr val="000000"/>
                </a:solidFill>
                <a:latin typeface="Calibri"/>
                <a:ea typeface="Calibri"/>
                <a:cs typeface="Calibri"/>
                <a:sym typeface="Calibri"/>
              </a:rPr>
              <a:t>the product has travelled around the world</a:t>
            </a:r>
            <a:endParaRPr b="0" i="1" sz="2400" u="none" cap="none" strike="noStrike">
              <a:solidFill>
                <a:srgbClr val="000000"/>
              </a:solidFill>
              <a:latin typeface="Calibri"/>
              <a:ea typeface="Calibri"/>
              <a:cs typeface="Calibri"/>
              <a:sym typeface="Calibri"/>
            </a:endParaRPr>
          </a:p>
        </p:txBody>
      </p:sp>
      <p:sp>
        <p:nvSpPr>
          <p:cNvPr id="117" name="Google Shape;117;p4"/>
          <p:cNvSpPr/>
          <p:nvPr/>
        </p:nvSpPr>
        <p:spPr>
          <a:xfrm>
            <a:off x="179500" y="5710850"/>
            <a:ext cx="89646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i-FI" sz="1400" u="none" cap="none" strike="noStrike">
                <a:solidFill>
                  <a:schemeClr val="dk1"/>
                </a:solidFill>
                <a:latin typeface="Calibri"/>
                <a:ea typeface="Calibri"/>
                <a:cs typeface="Calibri"/>
                <a:sym typeface="Calibri"/>
              </a:rPr>
              <a:t>Manufacturing a phone has tens of stages. A simplified example:</a:t>
            </a:r>
            <a:endParaRPr/>
          </a:p>
          <a:p>
            <a:pPr indent="0" lvl="0" marL="0" marR="0" rtl="0" algn="l">
              <a:lnSpc>
                <a:spcPct val="100000"/>
              </a:lnSpc>
              <a:spcBef>
                <a:spcPts val="0"/>
              </a:spcBef>
              <a:spcAft>
                <a:spcPts val="0"/>
              </a:spcAft>
              <a:buClr>
                <a:srgbClr val="000000"/>
              </a:buClr>
              <a:buSzPts val="1400"/>
              <a:buFont typeface="Arial"/>
              <a:buNone/>
            </a:pPr>
            <a:r>
              <a:rPr b="0" i="0" lang="fi-FI" sz="1400" u="none" cap="none" strike="noStrike">
                <a:solidFill>
                  <a:schemeClr val="dk1"/>
                </a:solidFill>
                <a:latin typeface="Calibri"/>
                <a:ea typeface="Calibri"/>
                <a:cs typeface="Calibri"/>
                <a:sym typeface="Calibri"/>
              </a:rPr>
              <a:t>1. Design, IT, marketing, USA 2. Digging raw materials, Congo, Indonesia, Argentina 3. Packaging, Switzerland                    4. Components, batteries, other parts, South-Korea 5. Assembly and testing, Malaysia, China</a:t>
            </a:r>
            <a:br>
              <a:rPr b="0" i="0" lang="fi-FI" sz="1400" u="none" cap="none" strike="noStrike">
                <a:solidFill>
                  <a:schemeClr val="dk1"/>
                </a:solidFill>
                <a:latin typeface="Calibri"/>
                <a:ea typeface="Calibri"/>
                <a:cs typeface="Calibri"/>
                <a:sym typeface="Calibri"/>
              </a:rPr>
            </a:br>
            <a:r>
              <a:rPr b="0" i="0" lang="fi-FI" sz="1400" u="none" cap="none" strike="noStrike">
                <a:solidFill>
                  <a:schemeClr val="dk1"/>
                </a:solidFill>
                <a:latin typeface="Calibri"/>
                <a:ea typeface="Calibri"/>
                <a:cs typeface="Calibri"/>
                <a:sym typeface="Calibri"/>
              </a:rPr>
              <a:t>6. Finishing, ”Made in”, China 7. Transportation and sales, EU, Finalnd 8. Consuming and e-waste, Finland, Ghana</a:t>
            </a:r>
            <a:endParaRPr b="0" i="0" sz="1400" u="none" cap="none" strike="noStrike">
              <a:solidFill>
                <a:srgbClr val="000000"/>
              </a:solidFill>
              <a:latin typeface="Arial"/>
              <a:ea typeface="Arial"/>
              <a:cs typeface="Arial"/>
              <a:sym typeface="Arial"/>
            </a:endParaRPr>
          </a:p>
        </p:txBody>
      </p:sp>
      <p:pic>
        <p:nvPicPr>
          <p:cNvPr id="118" name="Google Shape;118;p4"/>
          <p:cNvPicPr preferRelativeResize="0"/>
          <p:nvPr/>
        </p:nvPicPr>
        <p:blipFill rotWithShape="1">
          <a:blip r:embed="rId3">
            <a:alphaModFix amt="85000"/>
          </a:blip>
          <a:srcRect b="0" l="3464" r="0" t="5078"/>
          <a:stretch/>
        </p:blipFill>
        <p:spPr>
          <a:xfrm>
            <a:off x="449450" y="1125625"/>
            <a:ext cx="8245100" cy="4068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5"/>
          <p:cNvSpPr txBox="1"/>
          <p:nvPr/>
        </p:nvSpPr>
        <p:spPr>
          <a:xfrm>
            <a:off x="179512" y="283860"/>
            <a:ext cx="8964600" cy="4023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000"/>
              <a:buFont typeface="Arial"/>
              <a:buNone/>
            </a:pPr>
            <a:r>
              <a:rPr b="0" i="0" lang="fi-FI" sz="2400" u="none" cap="none" strike="noStrike">
                <a:solidFill>
                  <a:srgbClr val="E69138"/>
                </a:solidFill>
                <a:latin typeface="Calibri"/>
                <a:ea typeface="Calibri"/>
                <a:cs typeface="Calibri"/>
                <a:sym typeface="Calibri"/>
              </a:rPr>
              <a:t>An example of one material’s supply chain</a:t>
            </a:r>
            <a:endParaRPr b="0" i="1" sz="2400" u="none" cap="none" strike="noStrike">
              <a:solidFill>
                <a:srgbClr val="E6913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accent2"/>
              </a:solidFill>
              <a:latin typeface="Arial"/>
              <a:ea typeface="Arial"/>
              <a:cs typeface="Arial"/>
              <a:sym typeface="Arial"/>
            </a:endParaRPr>
          </a:p>
        </p:txBody>
      </p:sp>
      <p:pic>
        <p:nvPicPr>
          <p:cNvPr id="125" name="Google Shape;125;p5"/>
          <p:cNvPicPr preferRelativeResize="0"/>
          <p:nvPr/>
        </p:nvPicPr>
        <p:blipFill rotWithShape="1">
          <a:blip r:embed="rId3">
            <a:alphaModFix/>
          </a:blip>
          <a:srcRect b="0" l="0" r="0" t="0"/>
          <a:stretch/>
        </p:blipFill>
        <p:spPr>
          <a:xfrm>
            <a:off x="152400" y="838560"/>
            <a:ext cx="8839202" cy="57272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6"/>
          <p:cNvSpPr txBox="1"/>
          <p:nvPr/>
        </p:nvSpPr>
        <p:spPr>
          <a:xfrm>
            <a:off x="1269400" y="259975"/>
            <a:ext cx="7176900" cy="602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400"/>
              <a:buFont typeface="Arial"/>
              <a:buNone/>
            </a:pPr>
            <a:r>
              <a:rPr b="0" i="0" lang="fi-FI" sz="2400" u="none" cap="none" strike="noStrike">
                <a:solidFill>
                  <a:schemeClr val="accent2"/>
                </a:solidFill>
                <a:latin typeface="Calibri"/>
                <a:ea typeface="Calibri"/>
                <a:cs typeface="Calibri"/>
                <a:sym typeface="Calibri"/>
              </a:rPr>
              <a:t>What materials and parts are there in a phone?</a:t>
            </a:r>
            <a:endParaRPr b="0" i="0" sz="2400" u="none" cap="none" strike="noStrike">
              <a:solidFill>
                <a:schemeClr val="accent2"/>
              </a:solidFill>
              <a:latin typeface="Calibri"/>
              <a:ea typeface="Calibri"/>
              <a:cs typeface="Calibri"/>
              <a:sym typeface="Calibri"/>
            </a:endParaRPr>
          </a:p>
        </p:txBody>
      </p:sp>
      <p:pic>
        <p:nvPicPr>
          <p:cNvPr id="132" name="Google Shape;132;p6"/>
          <p:cNvPicPr preferRelativeResize="0"/>
          <p:nvPr/>
        </p:nvPicPr>
        <p:blipFill rotWithShape="1">
          <a:blip r:embed="rId3">
            <a:alphaModFix/>
          </a:blip>
          <a:srcRect b="0" l="0" r="0" t="0"/>
          <a:stretch/>
        </p:blipFill>
        <p:spPr>
          <a:xfrm>
            <a:off x="3893500" y="1121075"/>
            <a:ext cx="5010076" cy="3757549"/>
          </a:xfrm>
          <a:prstGeom prst="rect">
            <a:avLst/>
          </a:prstGeom>
          <a:noFill/>
          <a:ln>
            <a:noFill/>
          </a:ln>
        </p:spPr>
      </p:pic>
      <p:sp>
        <p:nvSpPr>
          <p:cNvPr id="133" name="Google Shape;133;p6"/>
          <p:cNvSpPr txBox="1"/>
          <p:nvPr/>
        </p:nvSpPr>
        <p:spPr>
          <a:xfrm>
            <a:off x="5896850" y="5365525"/>
            <a:ext cx="3006600" cy="132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fi-FI" sz="1800" u="none" cap="none" strike="noStrike">
                <a:solidFill>
                  <a:srgbClr val="000000"/>
                </a:solidFill>
                <a:latin typeface="Calibri"/>
                <a:ea typeface="Calibri"/>
                <a:cs typeface="Calibri"/>
                <a:sym typeface="Calibri"/>
              </a:rPr>
              <a:t>Studio Drift, Materialism, iPhone 4 (2018)</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fi-FI" sz="1800" u="none" cap="none" strike="noStrike">
                <a:solidFill>
                  <a:srgbClr val="000000"/>
                </a:solidFill>
                <a:latin typeface="Calibri"/>
                <a:ea typeface="Calibri"/>
                <a:cs typeface="Calibri"/>
                <a:sym typeface="Calibri"/>
              </a:rPr>
              <a:t>Fair Mouse</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id="134" name="Google Shape;134;p6"/>
          <p:cNvPicPr preferRelativeResize="0"/>
          <p:nvPr/>
        </p:nvPicPr>
        <p:blipFill rotWithShape="1">
          <a:blip r:embed="rId4">
            <a:alphaModFix/>
          </a:blip>
          <a:srcRect b="0" l="0" r="0" t="0"/>
          <a:stretch/>
        </p:blipFill>
        <p:spPr>
          <a:xfrm>
            <a:off x="138650" y="3237750"/>
            <a:ext cx="4883624" cy="34543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7"/>
          <p:cNvSpPr txBox="1"/>
          <p:nvPr/>
        </p:nvSpPr>
        <p:spPr>
          <a:xfrm>
            <a:off x="919036" y="473307"/>
            <a:ext cx="7923306" cy="1382744"/>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000"/>
              <a:buFont typeface="Arial"/>
              <a:buNone/>
            </a:pPr>
            <a:r>
              <a:rPr b="0" i="0" lang="fi-FI" sz="2000" u="none" cap="none" strike="noStrike">
                <a:solidFill>
                  <a:schemeClr val="accent2"/>
                </a:solidFill>
                <a:latin typeface="Calibri"/>
                <a:ea typeface="Calibri"/>
                <a:cs typeface="Calibri"/>
                <a:sym typeface="Calibri"/>
              </a:rPr>
              <a:t>Supply chain: </a:t>
            </a:r>
            <a:r>
              <a:rPr b="0" i="0" lang="fi-FI" sz="2000" u="none" cap="none" strike="noStrike">
                <a:solidFill>
                  <a:schemeClr val="dk1"/>
                </a:solidFill>
                <a:latin typeface="Calibri"/>
                <a:ea typeface="Calibri"/>
                <a:cs typeface="Calibri"/>
                <a:sym typeface="Calibri"/>
              </a:rPr>
              <a:t>Global trade is a dynamic network of people, environments, animals, businesses, nations, infrastructures…</a:t>
            </a:r>
            <a:endParaRPr/>
          </a:p>
          <a:p>
            <a:pPr indent="0" lvl="0" marL="0" marR="0" rtl="0" algn="l">
              <a:lnSpc>
                <a:spcPct val="100000"/>
              </a:lnSpc>
              <a:spcBef>
                <a:spcPts val="0"/>
              </a:spcBef>
              <a:spcAft>
                <a:spcPts val="0"/>
              </a:spcAft>
              <a:buClr>
                <a:srgbClr val="000000"/>
              </a:buClr>
              <a:buSzPts val="2000"/>
              <a:buFont typeface="Arial"/>
              <a:buNone/>
            </a:pPr>
            <a:r>
              <a:rPr b="0" i="0" lang="fi-FI" sz="2000" u="none" cap="none" strike="noStrike">
                <a:solidFill>
                  <a:schemeClr val="dk1"/>
                </a:solidFill>
                <a:latin typeface="Calibri"/>
                <a:ea typeface="Calibri"/>
                <a:cs typeface="Calibri"/>
                <a:sym typeface="Calibri"/>
              </a:rPr>
              <a:t>A product affects all of these before production, during use and after</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fi-FI" sz="2400" u="none" cap="none" strike="noStrike">
                <a:solidFill>
                  <a:schemeClr val="dk1"/>
                </a:solidFill>
                <a:latin typeface="Calibri"/>
                <a:ea typeface="Calibri"/>
                <a:cs typeface="Calibri"/>
                <a:sym typeface="Calibri"/>
              </a:rPr>
              <a:t>→  </a:t>
            </a:r>
            <a:r>
              <a:rPr b="0" i="0" lang="fi-FI" sz="2000" u="none" cap="none" strike="noStrike">
                <a:solidFill>
                  <a:srgbClr val="000000"/>
                </a:solidFill>
                <a:latin typeface="Calibri"/>
                <a:ea typeface="Calibri"/>
                <a:cs typeface="Calibri"/>
                <a:sym typeface="Calibri"/>
              </a:rPr>
              <a:t>let’s look at the life cycle of electronics</a:t>
            </a:r>
            <a:endParaRPr b="0" i="0" sz="1400" u="none" cap="none" strike="noStrike">
              <a:solidFill>
                <a:srgbClr val="000000"/>
              </a:solidFill>
              <a:latin typeface="Calibri"/>
              <a:ea typeface="Calibri"/>
              <a:cs typeface="Calibri"/>
              <a:sym typeface="Calibri"/>
            </a:endParaRPr>
          </a:p>
        </p:txBody>
      </p:sp>
      <p:pic>
        <p:nvPicPr>
          <p:cNvPr id="141" name="Google Shape;141;p7"/>
          <p:cNvPicPr preferRelativeResize="0"/>
          <p:nvPr/>
        </p:nvPicPr>
        <p:blipFill rotWithShape="1">
          <a:blip r:embed="rId3">
            <a:alphaModFix/>
          </a:blip>
          <a:srcRect b="0" l="0" r="0" t="0"/>
          <a:stretch/>
        </p:blipFill>
        <p:spPr>
          <a:xfrm rot="199189">
            <a:off x="5211855" y="2346962"/>
            <a:ext cx="3373242" cy="2368337"/>
          </a:xfrm>
          <a:prstGeom prst="rect">
            <a:avLst/>
          </a:prstGeom>
          <a:noFill/>
          <a:ln>
            <a:noFill/>
          </a:ln>
        </p:spPr>
      </p:pic>
      <p:pic>
        <p:nvPicPr>
          <p:cNvPr id="142" name="Google Shape;142;p7"/>
          <p:cNvPicPr preferRelativeResize="0"/>
          <p:nvPr/>
        </p:nvPicPr>
        <p:blipFill rotWithShape="1">
          <a:blip r:embed="rId4">
            <a:alphaModFix/>
          </a:blip>
          <a:srcRect b="0" l="0" r="0" t="0"/>
          <a:stretch/>
        </p:blipFill>
        <p:spPr>
          <a:xfrm rot="-293118">
            <a:off x="781918" y="2403049"/>
            <a:ext cx="3680648" cy="27270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8"/>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3300"/>
              <a:buFont typeface="Calibri"/>
              <a:buNone/>
            </a:pPr>
            <a:r>
              <a:t/>
            </a:r>
            <a:endParaRPr/>
          </a:p>
        </p:txBody>
      </p:sp>
      <p:pic>
        <p:nvPicPr>
          <p:cNvPr id="148" name="Google Shape;148;p8"/>
          <p:cNvPicPr preferRelativeResize="0"/>
          <p:nvPr/>
        </p:nvPicPr>
        <p:blipFill rotWithShape="1">
          <a:blip r:embed="rId3">
            <a:alphaModFix/>
          </a:blip>
          <a:srcRect b="0" l="0" r="0" t="0"/>
          <a:stretch/>
        </p:blipFill>
        <p:spPr>
          <a:xfrm>
            <a:off x="155873" y="169229"/>
            <a:ext cx="4657725" cy="2619375"/>
          </a:xfrm>
          <a:prstGeom prst="rect">
            <a:avLst/>
          </a:prstGeom>
          <a:noFill/>
          <a:ln>
            <a:noFill/>
          </a:ln>
        </p:spPr>
      </p:pic>
      <p:pic>
        <p:nvPicPr>
          <p:cNvPr id="149" name="Google Shape;149;p8"/>
          <p:cNvPicPr preferRelativeResize="0"/>
          <p:nvPr/>
        </p:nvPicPr>
        <p:blipFill rotWithShape="1">
          <a:blip r:embed="rId4">
            <a:alphaModFix/>
          </a:blip>
          <a:srcRect b="0" l="0" r="0" t="0"/>
          <a:stretch/>
        </p:blipFill>
        <p:spPr>
          <a:xfrm>
            <a:off x="4572000" y="543523"/>
            <a:ext cx="3924742" cy="2619376"/>
          </a:xfrm>
          <a:prstGeom prst="rect">
            <a:avLst/>
          </a:prstGeom>
          <a:noFill/>
          <a:ln>
            <a:noFill/>
          </a:ln>
        </p:spPr>
      </p:pic>
      <p:pic>
        <p:nvPicPr>
          <p:cNvPr id="150" name="Google Shape;150;p8"/>
          <p:cNvPicPr preferRelativeResize="0"/>
          <p:nvPr/>
        </p:nvPicPr>
        <p:blipFill rotWithShape="1">
          <a:blip r:embed="rId5">
            <a:alphaModFix/>
          </a:blip>
          <a:srcRect b="0" l="0" r="0" t="0"/>
          <a:stretch/>
        </p:blipFill>
        <p:spPr>
          <a:xfrm>
            <a:off x="4572000" y="3670105"/>
            <a:ext cx="4343400" cy="2895600"/>
          </a:xfrm>
          <a:prstGeom prst="rect">
            <a:avLst/>
          </a:prstGeom>
          <a:noFill/>
          <a:ln>
            <a:noFill/>
          </a:ln>
        </p:spPr>
      </p:pic>
      <p:pic>
        <p:nvPicPr>
          <p:cNvPr id="151" name="Google Shape;151;p8"/>
          <p:cNvPicPr preferRelativeResize="0"/>
          <p:nvPr/>
        </p:nvPicPr>
        <p:blipFill rotWithShape="1">
          <a:blip r:embed="rId6">
            <a:alphaModFix/>
          </a:blip>
          <a:srcRect b="0" l="0" r="0" t="0"/>
          <a:stretch/>
        </p:blipFill>
        <p:spPr>
          <a:xfrm>
            <a:off x="293318" y="3429000"/>
            <a:ext cx="4333875" cy="2905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9"/>
          <p:cNvSpPr txBox="1"/>
          <p:nvPr>
            <p:ph idx="1" type="body"/>
          </p:nvPr>
        </p:nvSpPr>
        <p:spPr>
          <a:xfrm>
            <a:off x="428002" y="648924"/>
            <a:ext cx="8287996" cy="1845000"/>
          </a:xfrm>
          <a:prstGeom prst="rect">
            <a:avLst/>
          </a:prstGeom>
          <a:noFill/>
          <a:ln>
            <a:noFill/>
          </a:ln>
        </p:spPr>
        <p:txBody>
          <a:bodyPr anchorCtr="0" anchor="t" bIns="91425" lIns="91425" spcFirstLastPara="1" rIns="91425" wrap="square" tIns="91425">
            <a:noAutofit/>
          </a:bodyPr>
          <a:lstStyle/>
          <a:p>
            <a:pPr indent="0" lvl="0" marL="95250" rtl="0" algn="ctr">
              <a:lnSpc>
                <a:spcPct val="90000"/>
              </a:lnSpc>
              <a:spcBef>
                <a:spcPts val="750"/>
              </a:spcBef>
              <a:spcAft>
                <a:spcPts val="0"/>
              </a:spcAft>
              <a:buSzPts val="2100"/>
              <a:buNone/>
            </a:pPr>
            <a:r>
              <a:rPr lang="fi-FI" sz="4400">
                <a:solidFill>
                  <a:schemeClr val="accent2"/>
                </a:solidFill>
              </a:rPr>
              <a:t>AAAAH, PROBLEMS EVERYWHERE!</a:t>
            </a:r>
            <a:endParaRPr sz="4000"/>
          </a:p>
        </p:txBody>
      </p:sp>
      <p:pic>
        <p:nvPicPr>
          <p:cNvPr id="158" name="Google Shape;158;p9"/>
          <p:cNvPicPr preferRelativeResize="0"/>
          <p:nvPr/>
        </p:nvPicPr>
        <p:blipFill rotWithShape="1">
          <a:blip r:embed="rId3">
            <a:alphaModFix/>
          </a:blip>
          <a:srcRect b="0" l="0" r="0" t="0"/>
          <a:stretch/>
        </p:blipFill>
        <p:spPr>
          <a:xfrm rot="-1418563">
            <a:off x="919287" y="3569192"/>
            <a:ext cx="2732799" cy="2049596"/>
          </a:xfrm>
          <a:prstGeom prst="rect">
            <a:avLst/>
          </a:prstGeom>
          <a:noFill/>
          <a:ln>
            <a:noFill/>
          </a:ln>
        </p:spPr>
      </p:pic>
      <p:sp>
        <p:nvSpPr>
          <p:cNvPr id="159" name="Google Shape;159;p9"/>
          <p:cNvSpPr txBox="1"/>
          <p:nvPr/>
        </p:nvSpPr>
        <p:spPr>
          <a:xfrm>
            <a:off x="4384298" y="2493924"/>
            <a:ext cx="4331700" cy="292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fi-FI" sz="2000" u="none" cap="none" strike="noStrike">
                <a:solidFill>
                  <a:schemeClr val="dk1"/>
                </a:solidFill>
                <a:latin typeface="Calibri"/>
                <a:ea typeface="Calibri"/>
                <a:cs typeface="Calibri"/>
                <a:sym typeface="Calibri"/>
              </a:rPr>
              <a:t>There are environmental and human rights problems if trade is not sustainable and we overconsume.</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fi-FI" sz="2400" u="none" cap="none" strike="noStrike">
                <a:solidFill>
                  <a:schemeClr val="dk1"/>
                </a:solidFill>
                <a:latin typeface="Calibri"/>
                <a:ea typeface="Calibri"/>
                <a:cs typeface="Calibri"/>
                <a:sym typeface="Calibri"/>
              </a:rPr>
              <a:t>→  </a:t>
            </a:r>
            <a:r>
              <a:rPr b="0" i="0" lang="fi-FI" sz="2000" u="none" cap="none" strike="noStrike">
                <a:solidFill>
                  <a:schemeClr val="dk1"/>
                </a:solidFill>
                <a:latin typeface="Calibri"/>
                <a:ea typeface="Calibri"/>
                <a:cs typeface="Calibri"/>
                <a:sym typeface="Calibri"/>
              </a:rPr>
              <a:t>The first step is to investigate supply chains and becoming conscious consumers:</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fi-FI" sz="2000" u="none" cap="none" strike="noStrike">
                <a:solidFill>
                  <a:schemeClr val="dk1"/>
                </a:solidFill>
                <a:latin typeface="Calibri"/>
                <a:ea typeface="Calibri"/>
                <a:cs typeface="Calibri"/>
                <a:sym typeface="Calibri"/>
              </a:rPr>
              <a:t>What problems should we solve?</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